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87" r:id="rId3"/>
    <p:sldId id="295" r:id="rId4"/>
    <p:sldId id="296" r:id="rId5"/>
    <p:sldId id="278" r:id="rId6"/>
    <p:sldId id="258" r:id="rId7"/>
    <p:sldId id="300" r:id="rId8"/>
    <p:sldId id="298" r:id="rId9"/>
    <p:sldId id="299" r:id="rId10"/>
    <p:sldId id="289" r:id="rId11"/>
    <p:sldId id="291" r:id="rId12"/>
    <p:sldId id="261" r:id="rId13"/>
    <p:sldId id="302" r:id="rId14"/>
    <p:sldId id="262" r:id="rId15"/>
    <p:sldId id="301" r:id="rId16"/>
    <p:sldId id="263" r:id="rId17"/>
    <p:sldId id="260" r:id="rId18"/>
    <p:sldId id="264" r:id="rId19"/>
    <p:sldId id="303" r:id="rId20"/>
    <p:sldId id="265" r:id="rId21"/>
    <p:sldId id="304" r:id="rId22"/>
    <p:sldId id="266" r:id="rId23"/>
    <p:sldId id="269" r:id="rId24"/>
    <p:sldId id="267" r:id="rId25"/>
    <p:sldId id="268" r:id="rId26"/>
    <p:sldId id="271" r:id="rId27"/>
    <p:sldId id="273" r:id="rId28"/>
    <p:sldId id="275" r:id="rId29"/>
    <p:sldId id="276" r:id="rId30"/>
    <p:sldId id="277" r:id="rId31"/>
    <p:sldId id="279" r:id="rId32"/>
    <p:sldId id="280" r:id="rId33"/>
    <p:sldId id="281" r:id="rId34"/>
    <p:sldId id="282" r:id="rId35"/>
    <p:sldId id="283" r:id="rId36"/>
    <p:sldId id="284" r:id="rId37"/>
    <p:sldId id="286" r:id="rId3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13" autoAdjust="0"/>
    <p:restoredTop sz="94660"/>
  </p:normalViewPr>
  <p:slideViewPr>
    <p:cSldViewPr>
      <p:cViewPr varScale="1">
        <p:scale>
          <a:sx n="108" d="100"/>
          <a:sy n="108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21767EE8-BAB4-4D8A-8111-470CC40E72B1}"/>
              </a:ext>
            </a:extLst>
          </p:cNvPr>
          <p:cNvSpPr>
            <a:spLocks/>
          </p:cNvSpPr>
          <p:nvPr/>
        </p:nvSpPr>
        <p:spPr bwMode="auto">
          <a:xfrm>
            <a:off x="8153400" y="0"/>
            <a:ext cx="990600" cy="6858000"/>
          </a:xfrm>
          <a:custGeom>
            <a:avLst/>
            <a:gdLst>
              <a:gd name="T0" fmla="*/ 512689843 w 1914"/>
              <a:gd name="T1" fmla="*/ 22587518 h 4329"/>
              <a:gd name="T2" fmla="*/ 512689843 w 1914"/>
              <a:gd name="T3" fmla="*/ 2147483647 h 4329"/>
              <a:gd name="T4" fmla="*/ 54643960 w 1914"/>
              <a:gd name="T5" fmla="*/ 2147483647 h 4329"/>
              <a:gd name="T6" fmla="*/ 0 w 1914"/>
              <a:gd name="T7" fmla="*/ 0 h 4329"/>
              <a:gd name="T8" fmla="*/ 512689843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2060"/>
          </a:solidFill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33013CA-99AB-4E0E-8903-462F5EAA86B0}"/>
              </a:ext>
            </a:extLst>
          </p:cNvPr>
          <p:cNvSpPr>
            <a:spLocks/>
          </p:cNvSpPr>
          <p:nvPr userDrawn="1"/>
        </p:nvSpPr>
        <p:spPr bwMode="auto">
          <a:xfrm>
            <a:off x="0" y="5181600"/>
            <a:ext cx="9144000" cy="1682750"/>
          </a:xfrm>
          <a:custGeom>
            <a:avLst/>
            <a:gdLst>
              <a:gd name="T0" fmla="*/ 0 w 5760"/>
              <a:gd name="T1" fmla="*/ 1347717 h 1331"/>
              <a:gd name="T2" fmla="*/ 0 w 5760"/>
              <a:gd name="T3" fmla="*/ 1682750 h 1331"/>
              <a:gd name="T4" fmla="*/ 9144000 w 5760"/>
              <a:gd name="T5" fmla="*/ 1682750 h 1331"/>
              <a:gd name="T6" fmla="*/ 9144000 w 5760"/>
              <a:gd name="T7" fmla="*/ 0 h 1331"/>
              <a:gd name="T8" fmla="*/ 0 w 5760"/>
              <a:gd name="T9" fmla="*/ 134771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8900000" scaled="1"/>
          </a:gra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6A8FB7D1-A08B-4E87-88B7-7EE73058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6057900"/>
            <a:ext cx="2178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802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524000" cy="5211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2117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08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63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bg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461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1148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1148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84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854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7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34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492" y="1386101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5388" y="700299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494" y="2679157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48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7467600" cy="39623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0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8C77E65E-7A6B-4155-9A01-5F3A9BA2BCAB}"/>
              </a:ext>
            </a:extLst>
          </p:cNvPr>
          <p:cNvSpPr>
            <a:spLocks/>
          </p:cNvSpPr>
          <p:nvPr userDrawn="1"/>
        </p:nvSpPr>
        <p:spPr bwMode="auto">
          <a:xfrm>
            <a:off x="8153400" y="-9525"/>
            <a:ext cx="990600" cy="6858000"/>
          </a:xfrm>
          <a:custGeom>
            <a:avLst/>
            <a:gdLst>
              <a:gd name="T0" fmla="*/ 512689843 w 1914"/>
              <a:gd name="T1" fmla="*/ 22587518 h 4329"/>
              <a:gd name="T2" fmla="*/ 512689843 w 1914"/>
              <a:gd name="T3" fmla="*/ 2147483647 h 4329"/>
              <a:gd name="T4" fmla="*/ 54643960 w 1914"/>
              <a:gd name="T5" fmla="*/ 2147483647 h 4329"/>
              <a:gd name="T6" fmla="*/ 0 w 1914"/>
              <a:gd name="T7" fmla="*/ 0 h 4329"/>
              <a:gd name="T8" fmla="*/ 512689843 w 1914"/>
              <a:gd name="T9" fmla="*/ 2258751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2060"/>
          </a:solidFill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CAB0329-9B08-4A69-9C4D-0EDFE3CDF653}"/>
              </a:ext>
            </a:extLst>
          </p:cNvPr>
          <p:cNvSpPr>
            <a:spLocks/>
          </p:cNvSpPr>
          <p:nvPr userDrawn="1"/>
        </p:nvSpPr>
        <p:spPr bwMode="auto">
          <a:xfrm>
            <a:off x="0" y="5181600"/>
            <a:ext cx="9144000" cy="1682750"/>
          </a:xfrm>
          <a:custGeom>
            <a:avLst/>
            <a:gdLst>
              <a:gd name="T0" fmla="*/ 0 w 5760"/>
              <a:gd name="T1" fmla="*/ 1347717 h 1331"/>
              <a:gd name="T2" fmla="*/ 0 w 5760"/>
              <a:gd name="T3" fmla="*/ 1682750 h 1331"/>
              <a:gd name="T4" fmla="*/ 9144000 w 5760"/>
              <a:gd name="T5" fmla="*/ 1682750 h 1331"/>
              <a:gd name="T6" fmla="*/ 9144000 w 5760"/>
              <a:gd name="T7" fmla="*/ 0 h 1331"/>
              <a:gd name="T8" fmla="*/ 0 w 5760"/>
              <a:gd name="T9" fmla="*/ 134771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8900000" scaled="1"/>
          </a:gra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44450" dir="16200000" algn="ctr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8DF880D9-5784-41A6-9D90-490582AC4B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778C3F32-BB31-417F-9359-612FC53D32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1">
            <a:extLst>
              <a:ext uri="{FF2B5EF4-FFF2-40B4-BE49-F238E27FC236}">
                <a16:creationId xmlns:a16="http://schemas.microsoft.com/office/drawing/2014/main" id="{56DF29EC-AFBB-45ED-9C23-F4C8999E03F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6048375"/>
            <a:ext cx="2178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45" r:id="rId2"/>
    <p:sldLayoutId id="2147483854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Geneva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charset="0"/>
          <a:ea typeface="Geneva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bg1"/>
          </a:solidFill>
          <a:latin typeface="+mn-lt"/>
          <a:ea typeface="Geneva" charset="0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Geneva" charset="0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○"/>
        <a:defRPr sz="2400" kern="1200">
          <a:solidFill>
            <a:schemeClr val="bg1"/>
          </a:solidFill>
          <a:latin typeface="+mn-lt"/>
          <a:ea typeface="Geneva" charset="0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bg1"/>
          </a:solidFill>
          <a:latin typeface="+mn-lt"/>
          <a:ea typeface="Geneva" charset="0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Geneva" charset="0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uting.org/commissioners/internet-recharterin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9peu1ikn3a16vg4e45rqi17-wpengine.netdna-ssl.com/wp-content/uploads/2018/10/Internet-Recharter-Updates-10_2018-Final.pptx" TargetMode="External"/><Relationship Id="rId3" Type="http://schemas.openxmlformats.org/officeDocument/2006/relationships/hyperlink" Target="https://www.hoac-bsa.org/Data/Sites/1/media/advancement-awards/2019-hoac-re-charter-training.pptx" TargetMode="External"/><Relationship Id="rId7" Type="http://schemas.openxmlformats.org/officeDocument/2006/relationships/hyperlink" Target="https://i9peu1ikn3a16vg4e45rqi17-wpengine.netdna-ssl.com/wp-content/uploads/2019/01/Membership_Card_Printing-DETAILED_INSTRUCTIONS.pdf" TargetMode="External"/><Relationship Id="rId2" Type="http://schemas.openxmlformats.org/officeDocument/2006/relationships/hyperlink" Target="https://www.hoac-bsa.org/internet-recharte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i9peu1ikn3a16vg4e45rqi17-wpengine.netdna-ssl.com/wp-content/uploads/2019/01/Charter_Certificate_Printing-DETAILED_INSTRUCTIONS.pdf" TargetMode="External"/><Relationship Id="rId4" Type="http://schemas.openxmlformats.org/officeDocument/2006/relationships/hyperlink" Target="https://www.scouting.org/commissioners/internet-rechartering/" TargetMode="Externa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ac-bsa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2493-660D-4719-B01C-B30EFD715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3832517"/>
            <a:ext cx="6480175" cy="161607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dirty="0">
                <a:ea typeface="+mj-ea"/>
              </a:rPr>
              <a:t>Re-charter training </a:t>
            </a:r>
            <a:br>
              <a:rPr dirty="0">
                <a:ea typeface="+mj-ea"/>
              </a:rPr>
            </a:br>
            <a:r>
              <a:rPr sz="2700" dirty="0">
                <a:ea typeface="+mj-ea"/>
              </a:rPr>
              <a:t>2021-2022</a:t>
            </a:r>
            <a:br>
              <a:rPr sz="2700" dirty="0">
                <a:ea typeface="+mj-ea"/>
              </a:rPr>
            </a:br>
            <a:br>
              <a:rPr sz="2000" dirty="0">
                <a:ea typeface="+mj-ea"/>
              </a:rPr>
            </a:br>
            <a:r>
              <a:rPr lang="en-US" i="1" dirty="0">
                <a:ea typeface="+mj-ea"/>
              </a:rPr>
              <a:t>100% ACCURATE &amp; On-TIME</a:t>
            </a:r>
            <a:endParaRPr i="1" dirty="0">
              <a:ea typeface="+mj-ea"/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2A405BDD-0277-4FAA-8FEE-89494517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3090162"/>
            <a:ext cx="6480175" cy="3254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Geneva" charset="-128"/>
              </a:rPr>
              <a:t>Heart of America Council</a:t>
            </a:r>
          </a:p>
        </p:txBody>
      </p:sp>
      <p:pic>
        <p:nvPicPr>
          <p:cNvPr id="1026" name="Picture 2" descr="Internet Rechartering — Heart of America Council — Boy Scouts 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77886"/>
            <a:ext cx="5257800" cy="237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F10482D-270C-4A47-9361-228A4595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New This Year…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38"/>
            <a:ext cx="9144000" cy="7310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88" y="2028982"/>
            <a:ext cx="7434074" cy="40670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0950C54-B553-4A81-A2E1-1F4CD0CD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Geneva" charset="-128"/>
              </a:rPr>
              <a:t>New This Year…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F745B17-12D3-4830-9903-AA1062635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ea typeface="Geneva" charset="-128"/>
              </a:rPr>
              <a:t>Total Cost:</a:t>
            </a:r>
          </a:p>
          <a:p>
            <a:pPr lvl="1">
              <a:buClrTx/>
            </a:pPr>
            <a:r>
              <a:rPr lang="en-US" altLang="en-US" b="1" dirty="0">
                <a:solidFill>
                  <a:srgbClr val="FF0000"/>
                </a:solidFill>
                <a:ea typeface="Geneva" charset="-128"/>
              </a:rPr>
              <a:t>Youth: $111</a:t>
            </a:r>
          </a:p>
          <a:p>
            <a:pPr lvl="1">
              <a:buClrTx/>
            </a:pPr>
            <a:r>
              <a:rPr lang="en-US" altLang="en-US" b="1" dirty="0">
                <a:solidFill>
                  <a:srgbClr val="FF0000"/>
                </a:solidFill>
                <a:ea typeface="Geneva" charset="-128"/>
              </a:rPr>
              <a:t>Adult: $84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ea typeface="Geneva" charset="-128"/>
              </a:rPr>
              <a:t>No option to pay Recharter Fee with credit card through Internet Recharter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F9C3530-C78F-4285-8989-0179B32E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1143000"/>
          </a:xfrm>
        </p:spPr>
        <p:txBody>
          <a:bodyPr/>
          <a:lstStyle/>
          <a:p>
            <a:r>
              <a:rPr lang="en-US" altLang="en-US" sz="4800" b="1" dirty="0">
                <a:ea typeface="Geneva" charset="-128"/>
              </a:rPr>
              <a:t>Be Prepared… Do This First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52056B4-5E9F-47CB-B02B-6DC5019F0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52" y="1447800"/>
            <a:ext cx="8458200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sz="3200" b="1" dirty="0">
                <a:ea typeface="Geneva" charset="-128"/>
              </a:rPr>
              <a:t>Identify Key Personnel</a:t>
            </a:r>
            <a:endParaRPr lang="en-US" altLang="en-US" dirty="0">
              <a:ea typeface="Geneva" charset="-128"/>
            </a:endParaRPr>
          </a:p>
          <a:p>
            <a:pPr lvl="1">
              <a:buClr>
                <a:schemeClr val="bg1"/>
              </a:buClr>
            </a:pPr>
            <a:r>
              <a:rPr lang="en-US" altLang="en-US" dirty="0">
                <a:ea typeface="Geneva" charset="-128"/>
              </a:rPr>
              <a:t>Identify &amp; Train Unit </a:t>
            </a:r>
            <a:r>
              <a:rPr lang="en-US" altLang="en-US" dirty="0" err="1">
                <a:ea typeface="Geneva" charset="-128"/>
              </a:rPr>
              <a:t>Recharter</a:t>
            </a:r>
            <a:r>
              <a:rPr lang="en-US" altLang="en-US" dirty="0">
                <a:ea typeface="Geneva" charset="-128"/>
              </a:rPr>
              <a:t> Renewal Processor</a:t>
            </a:r>
          </a:p>
          <a:p>
            <a:pPr lvl="1">
              <a:buClr>
                <a:schemeClr val="bg1"/>
              </a:buClr>
            </a:pPr>
            <a:r>
              <a:rPr lang="en-US" altLang="en-US" dirty="0">
                <a:ea typeface="Geneva" charset="-128"/>
              </a:rPr>
              <a:t>Contact your Unit Commissioner</a:t>
            </a:r>
          </a:p>
          <a:p>
            <a:pPr lvl="1">
              <a:buClr>
                <a:schemeClr val="bg1"/>
              </a:buClr>
            </a:pPr>
            <a:r>
              <a:rPr lang="en-US" altLang="en-US" dirty="0">
                <a:ea typeface="Geneva" charset="-128"/>
              </a:rPr>
              <a:t>Know your District Professional</a:t>
            </a:r>
          </a:p>
          <a:p>
            <a:pPr lvl="1">
              <a:buClr>
                <a:schemeClr val="bg1"/>
              </a:buClr>
            </a:pPr>
            <a:endParaRPr lang="en-US" altLang="en-US" dirty="0">
              <a:ea typeface="Geneva" charset="-128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ea typeface="Geneva" charset="-128"/>
              </a:rPr>
              <a:t>Review </a:t>
            </a:r>
            <a:r>
              <a:rPr lang="en-US" b="1" dirty="0"/>
              <a:t>Internet </a:t>
            </a:r>
            <a:r>
              <a:rPr lang="en-US" b="1" dirty="0" err="1"/>
              <a:t>Rechartering</a:t>
            </a:r>
            <a:r>
              <a:rPr lang="en-US" b="1" dirty="0"/>
              <a:t> Tutorial</a:t>
            </a:r>
            <a:r>
              <a:rPr lang="en-US" sz="3200" dirty="0"/>
              <a:t>; </a:t>
            </a:r>
            <a:r>
              <a:rPr lang="en-US" sz="2200" u="sng" dirty="0">
                <a:hlinkClick r:id="rId2"/>
              </a:rPr>
              <a:t>https://www.scouting.org/commissioners/internet-rechartering/</a:t>
            </a:r>
            <a:endParaRPr lang="en-US" sz="2200" u="sng" dirty="0"/>
          </a:p>
          <a:p>
            <a:pPr marL="36512" indent="0">
              <a:buClr>
                <a:schemeClr val="bg1"/>
              </a:buClr>
              <a:buNone/>
            </a:pPr>
            <a:endParaRPr lang="en-US" sz="2200" dirty="0"/>
          </a:p>
          <a:p>
            <a:pPr marL="449263" lvl="1" indent="0">
              <a:buClr>
                <a:schemeClr val="bg1"/>
              </a:buClr>
              <a:buNone/>
            </a:pPr>
            <a:endParaRPr lang="en-US" altLang="en-US" dirty="0">
              <a:ea typeface="Geneva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F9C3530-C78F-4285-8989-0179B32E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1143000"/>
          </a:xfrm>
        </p:spPr>
        <p:txBody>
          <a:bodyPr/>
          <a:lstStyle/>
          <a:p>
            <a:r>
              <a:rPr lang="en-US" altLang="en-US" sz="4800" b="1" dirty="0">
                <a:ea typeface="Geneva" charset="-128"/>
              </a:rPr>
              <a:t>Be Prepared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52056B4-5E9F-47CB-B02B-6DC5019F0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114800"/>
          </a:xfrm>
        </p:spPr>
        <p:txBody>
          <a:bodyPr/>
          <a:lstStyle/>
          <a:p>
            <a:pPr>
              <a:buClrTx/>
              <a:buFont typeface="Wingdings 2" panose="05020102010507070707" pitchFamily="18" charset="2"/>
              <a:buChar char="P"/>
            </a:pPr>
            <a:r>
              <a:rPr lang="en-US" b="1" dirty="0"/>
              <a:t>Roster and Training Manager </a:t>
            </a:r>
            <a:r>
              <a:rPr lang="en-US" sz="1400" b="1" dirty="0"/>
              <a:t>(feature in </a:t>
            </a:r>
            <a:r>
              <a:rPr lang="en-US" sz="1400" b="1" dirty="0" err="1"/>
              <a:t>My.Scouting</a:t>
            </a:r>
            <a:r>
              <a:rPr lang="en-US" sz="1400" b="1" dirty="0"/>
              <a:t>)</a:t>
            </a:r>
            <a:endParaRPr lang="en-US" sz="2200" dirty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/>
              <a:t>Tutorials for My Dashboard, Training Manager, Organization Manager, and more​</a:t>
            </a:r>
            <a:endParaRPr lang="en-US" sz="2200" dirty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b="1" dirty="0"/>
              <a:t>Roster</a:t>
            </a:r>
            <a:r>
              <a:rPr lang="en-US" dirty="0"/>
              <a:t> </a:t>
            </a:r>
            <a:endParaRPr lang="en-US" sz="2200" dirty="0"/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dirty="0"/>
              <a:t>Inventory all members and adult positions</a:t>
            </a:r>
            <a:endParaRPr lang="en-US" sz="1600" dirty="0"/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dirty="0"/>
              <a:t>Print youth &amp; adult roster and membership cards​</a:t>
            </a:r>
            <a:endParaRPr lang="en-US" sz="1600" dirty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b="1" dirty="0"/>
              <a:t>Training Manager </a:t>
            </a:r>
            <a:endParaRPr lang="en-US" sz="2200" dirty="0"/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en-US" dirty="0"/>
              <a:t>Review &amp; update leader training records including YPT and Job Specific</a:t>
            </a:r>
            <a:endParaRPr lang="en-US" sz="1600" dirty="0"/>
          </a:p>
          <a:p>
            <a:pPr lvl="3">
              <a:buClrTx/>
              <a:buFont typeface="Courier New" panose="02070309020205020404" pitchFamily="49" charset="0"/>
              <a:buChar char="o"/>
            </a:pPr>
            <a:r>
              <a:rPr lang="en-US" dirty="0"/>
              <a:t>Take Youth Protection Training and Job Specific Training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493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969CDE4-6B44-4AF7-9444-0F22F981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52400"/>
            <a:ext cx="8229600" cy="1143000"/>
          </a:xfrm>
        </p:spPr>
        <p:txBody>
          <a:bodyPr/>
          <a:lstStyle/>
          <a:p>
            <a:r>
              <a:rPr lang="en-US" altLang="en-US" sz="4800" b="1" dirty="0">
                <a:ea typeface="Geneva" charset="-128"/>
              </a:rPr>
              <a:t>Be Prepared</a:t>
            </a:r>
            <a:endParaRPr lang="en-US" altLang="en-US" sz="4500" dirty="0">
              <a:ea typeface="Geneva" charset="-128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F7C6478-8054-4606-92FC-98C9ABCF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295400"/>
            <a:ext cx="7975600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ea typeface="Geneva" charset="-128"/>
              </a:rPr>
              <a:t>Complete </a:t>
            </a:r>
            <a:r>
              <a:rPr lang="en-US" altLang="en-US" sz="2800" b="1" dirty="0">
                <a:ea typeface="Geneva" charset="-128"/>
              </a:rPr>
              <a:t>membership inventory </a:t>
            </a:r>
            <a:r>
              <a:rPr lang="en-US" altLang="en-US" sz="2800" dirty="0">
                <a:ea typeface="Geneva" charset="-128"/>
              </a:rPr>
              <a:t>of all youth &amp; adults. Identify dropped members, continuing members, and new members.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altLang="en-US" sz="1400" dirty="0">
              <a:ea typeface="Geneva" charset="-128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ea typeface="Geneva" charset="-128"/>
              </a:rPr>
              <a:t>Determine changes to </a:t>
            </a:r>
            <a:r>
              <a:rPr lang="en-US" altLang="en-US" sz="2800" b="1" dirty="0">
                <a:ea typeface="Geneva" charset="-128"/>
              </a:rPr>
              <a:t>key unit leadership</a:t>
            </a:r>
            <a:r>
              <a:rPr lang="en-US" altLang="en-US" sz="2800" dirty="0">
                <a:ea typeface="Geneva" charset="-128"/>
              </a:rPr>
              <a:t>. Identify replacements and/or additions.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altLang="en-US" sz="1400" dirty="0">
              <a:ea typeface="Geneva" charset="-128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ea typeface="Geneva" charset="-128"/>
              </a:rPr>
              <a:t>Determine leadership positions for ALL adults.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altLang="en-US" sz="1400" dirty="0">
              <a:ea typeface="Geneva" charset="-128"/>
            </a:endParaRPr>
          </a:p>
          <a:p>
            <a:pPr>
              <a:buClrTx/>
              <a:buFont typeface="Wingdings 2" panose="05020102010507070707" pitchFamily="18" charset="2"/>
              <a:buChar char="P"/>
            </a:pPr>
            <a:r>
              <a:rPr lang="en-US" altLang="en-US" sz="2800" dirty="0">
                <a:ea typeface="Geneva" charset="-128"/>
              </a:rPr>
              <a:t>Collect</a:t>
            </a:r>
            <a:r>
              <a:rPr lang="en-US" altLang="en-US" sz="2800" b="1" dirty="0">
                <a:ea typeface="Geneva" charset="-128"/>
              </a:rPr>
              <a:t> Applications </a:t>
            </a:r>
            <a:r>
              <a:rPr lang="en-US" altLang="en-US" sz="2800" dirty="0">
                <a:ea typeface="Geneva" charset="-128"/>
              </a:rPr>
              <a:t>for all NEW youth &amp; adult members that haven’t been turned in through Recruitment Efforts.</a:t>
            </a:r>
          </a:p>
          <a:p>
            <a:endParaRPr lang="en-US" altLang="en-US" dirty="0">
              <a:ea typeface="Geneva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>
                <a:ea typeface="Geneva" charset="-128"/>
              </a:rPr>
              <a:t>Be Prepared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sz="3200" dirty="0">
                <a:ea typeface="Geneva" charset="-128"/>
              </a:rPr>
              <a:t>Collect</a:t>
            </a:r>
            <a:r>
              <a:rPr lang="en-US" altLang="en-US" sz="3200" b="1" dirty="0">
                <a:ea typeface="Geneva" charset="-128"/>
              </a:rPr>
              <a:t> Background Disclosures </a:t>
            </a:r>
            <a:r>
              <a:rPr lang="en-US" altLang="en-US" sz="3200" dirty="0">
                <a:ea typeface="Geneva" charset="-128"/>
              </a:rPr>
              <a:t>for all NEW adult members </a:t>
            </a:r>
            <a:r>
              <a:rPr lang="en-US" altLang="en-US" sz="2000" dirty="0">
                <a:ea typeface="Geneva" charset="-128"/>
              </a:rPr>
              <a:t>(last page of application)</a:t>
            </a:r>
            <a:r>
              <a:rPr lang="en-US" altLang="en-US" sz="3200" dirty="0">
                <a:ea typeface="Geneva" charset="-128"/>
              </a:rPr>
              <a:t>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altLang="en-US" sz="1600" dirty="0">
              <a:ea typeface="Geneva" charset="-128"/>
            </a:endParaRPr>
          </a:p>
          <a:p>
            <a:pPr marL="36512" indent="0">
              <a:buClr>
                <a:schemeClr val="bg1"/>
              </a:buClr>
              <a:buNone/>
            </a:pPr>
            <a:r>
              <a:rPr lang="en-US" altLang="en-US" sz="2400" dirty="0">
                <a:ea typeface="Geneva" charset="-128"/>
              </a:rPr>
              <a:t>*Background Disclosure Forms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altLang="en-US" sz="2400" dirty="0">
                <a:ea typeface="Geneva" charset="-128"/>
              </a:rPr>
              <a:t>Criminal background check only.  </a:t>
            </a:r>
            <a:r>
              <a:rPr lang="en-US" altLang="en-US" sz="2400" b="1" dirty="0">
                <a:ea typeface="Geneva" charset="-128"/>
              </a:rPr>
              <a:t>No consumer/credit check.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altLang="en-US" sz="2400" dirty="0">
                <a:ea typeface="Geneva" charset="-128"/>
              </a:rPr>
              <a:t>Signature form must be included with application or received prior at Council Service Center.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altLang="en-US" sz="2400" dirty="0">
                <a:ea typeface="Geneva" charset="-128"/>
              </a:rPr>
              <a:t>Adults WILL NOT be registered without the signed 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9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B8B53BF-66AB-4D8A-870F-5DE4AC1D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>
                <a:ea typeface="Geneva" charset="-128"/>
              </a:rPr>
              <a:t>Be Prepared</a:t>
            </a:r>
            <a:endParaRPr lang="en-US" altLang="en-US" b="1" dirty="0">
              <a:ea typeface="Geneva" charset="-128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2FE231D-4D86-4BC6-A319-F037FFF41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 2" panose="05020102010507070707" pitchFamily="18" charset="2"/>
              <a:buChar char=""/>
            </a:pPr>
            <a:r>
              <a:rPr lang="en-US" altLang="en-US" dirty="0">
                <a:ea typeface="Geneva" charset="-128"/>
              </a:rPr>
              <a:t>Confirm </a:t>
            </a:r>
            <a:r>
              <a:rPr lang="en-US" altLang="en-US" b="1" dirty="0">
                <a:ea typeface="Geneva" charset="-128"/>
              </a:rPr>
              <a:t>ALL Adults have current Youth Protection Training </a:t>
            </a:r>
            <a:r>
              <a:rPr lang="en-US" altLang="en-US" dirty="0">
                <a:ea typeface="Geneva" charset="-128"/>
              </a:rPr>
              <a:t>(YPT).</a:t>
            </a:r>
          </a:p>
          <a:p>
            <a:pPr>
              <a:buClrTx/>
              <a:buFont typeface="Wingdings 2" panose="05020102010507070707" pitchFamily="18" charset="2"/>
              <a:buChar char=""/>
            </a:pPr>
            <a:endParaRPr lang="en-US" altLang="en-US" sz="800" dirty="0">
              <a:ea typeface="Geneva" charset="-128"/>
            </a:endParaRPr>
          </a:p>
          <a:p>
            <a:pPr>
              <a:buClrTx/>
              <a:buFont typeface="Wingdings 2" panose="05020102010507070707" pitchFamily="18" charset="2"/>
              <a:buChar char=""/>
            </a:pPr>
            <a:r>
              <a:rPr lang="en-US" altLang="en-US" dirty="0">
                <a:ea typeface="Geneva" charset="-128"/>
              </a:rPr>
              <a:t>Confirm </a:t>
            </a:r>
            <a:r>
              <a:rPr lang="en-US" altLang="en-US" b="1" dirty="0">
                <a:ea typeface="Geneva" charset="-128"/>
              </a:rPr>
              <a:t>ALL Direct Contact Leaders are FULLY trained</a:t>
            </a:r>
            <a:r>
              <a:rPr lang="en-US" altLang="en-US" dirty="0">
                <a:ea typeface="Geneva" charset="-128"/>
              </a:rPr>
              <a:t> for their registered position. </a:t>
            </a:r>
            <a:r>
              <a:rPr lang="en-US" sz="2800" dirty="0"/>
              <a:t>Fully trained includes all three levels (Before the 1</a:t>
            </a:r>
            <a:r>
              <a:rPr lang="en-US" sz="2800" baseline="30000" dirty="0"/>
              <a:t>st</a:t>
            </a:r>
            <a:r>
              <a:rPr lang="en-US" sz="2800" dirty="0"/>
              <a:t> Meeting, First 30 Days, and Position Trained).</a:t>
            </a:r>
          </a:p>
          <a:p>
            <a:pPr>
              <a:buClrTx/>
              <a:buFont typeface="Wingdings 2" panose="05020102010507070707" pitchFamily="18" charset="2"/>
              <a:buChar char=""/>
            </a:pPr>
            <a:endParaRPr lang="en-US" altLang="en-US" sz="800" dirty="0">
              <a:ea typeface="Geneva" charset="-128"/>
            </a:endParaRPr>
          </a:p>
          <a:p>
            <a:pPr>
              <a:buClrTx/>
              <a:buFont typeface="Wingdings 2" panose="05020102010507070707" pitchFamily="18" charset="2"/>
              <a:buChar char=""/>
            </a:pPr>
            <a:r>
              <a:rPr lang="en-US" altLang="en-US" dirty="0">
                <a:ea typeface="Geneva" charset="-128"/>
              </a:rPr>
              <a:t>Collect </a:t>
            </a:r>
            <a:r>
              <a:rPr lang="en-US" altLang="en-US" b="1" dirty="0">
                <a:ea typeface="Geneva" charset="-128"/>
              </a:rPr>
              <a:t>training verification </a:t>
            </a:r>
            <a:r>
              <a:rPr lang="en-US" altLang="en-US" dirty="0">
                <a:ea typeface="Geneva" charset="-128"/>
              </a:rPr>
              <a:t>for ALL new Direct Contact Leaders.</a:t>
            </a:r>
          </a:p>
          <a:p>
            <a:pPr>
              <a:buClrTx/>
              <a:buFont typeface="Wingdings 2" panose="05020102010507070707" pitchFamily="18" charset="2"/>
              <a:buChar char=""/>
            </a:pPr>
            <a:endParaRPr lang="en-US" altLang="en-US" dirty="0">
              <a:ea typeface="Geneva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506E6FE-8D1A-4B7D-AEFB-387A30F5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dirty="0">
                <a:ea typeface="Geneva" charset="-128"/>
              </a:rPr>
              <a:t>Direct Contact Leaders that Require Position Specific Training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628610E-0924-48BD-BDEE-0AD35AB33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7467600" cy="3657600"/>
          </a:xfrm>
        </p:spPr>
        <p:txBody>
          <a:bodyPr/>
          <a:lstStyle/>
          <a:p>
            <a:pPr marL="449263" lvl="1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dirty="0">
                <a:ea typeface="Geneva" charset="-128"/>
              </a:rPr>
              <a:t>CM – </a:t>
            </a:r>
            <a:r>
              <a:rPr lang="en-US" altLang="en-US" dirty="0" err="1">
                <a:ea typeface="Geneva" charset="-128"/>
              </a:rPr>
              <a:t>Cubmasters</a:t>
            </a:r>
            <a:endParaRPr lang="en-US" altLang="en-US" dirty="0">
              <a:ea typeface="Geneva" charset="-128"/>
            </a:endParaRPr>
          </a:p>
          <a:p>
            <a:pPr marL="449263" lvl="1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dirty="0">
                <a:ea typeface="Geneva" charset="-128"/>
              </a:rPr>
              <a:t>SM – Scoutmasters</a:t>
            </a:r>
          </a:p>
          <a:p>
            <a:pPr marL="449263" lvl="1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dirty="0">
                <a:ea typeface="Geneva" charset="-128"/>
              </a:rPr>
              <a:t>NL – Venture Crew Advisors</a:t>
            </a:r>
          </a:p>
          <a:p>
            <a:pPr marL="449263" lvl="1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dirty="0">
                <a:ea typeface="Geneva" charset="-128"/>
              </a:rPr>
              <a:t>SK – Sea Scout Skipper</a:t>
            </a:r>
          </a:p>
          <a:p>
            <a:pPr marL="449263" lvl="1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dirty="0">
                <a:ea typeface="Geneva" charset="-128"/>
              </a:rPr>
              <a:t>ALL Den Leaders (LL, TL, DL, WL)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1DB0849-8ACE-421F-A3E7-610D9594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6200"/>
            <a:ext cx="7467600" cy="1143001"/>
          </a:xfrm>
        </p:spPr>
        <p:txBody>
          <a:bodyPr/>
          <a:lstStyle/>
          <a:p>
            <a:r>
              <a:rPr lang="en-US" altLang="en-US" b="1" dirty="0">
                <a:ea typeface="Geneva" charset="-128"/>
              </a:rPr>
              <a:t>Do Your Best…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44472-34D8-4668-9898-89827848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41148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Optima Bold Italic" pitchFamily="2" charset="0"/>
              </a:rPr>
              <a:t>Unit receives </a:t>
            </a:r>
            <a:r>
              <a:rPr lang="en-US" sz="2800" b="1" dirty="0">
                <a:latin typeface="Optima Bold Italic" pitchFamily="2" charset="0"/>
              </a:rPr>
              <a:t>Access Code via email to Unit Key 3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Optima Bold Italic" pitchFamily="2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Optima Bold Italic" pitchFamily="2" charset="0"/>
              </a:rPr>
              <a:t>Go to the Council website and select </a:t>
            </a:r>
            <a:r>
              <a:rPr lang="en-US" sz="2800" b="1" i="1" dirty="0">
                <a:latin typeface="Optima Bold Italic" pitchFamily="2" charset="0"/>
              </a:rPr>
              <a:t>Internet Rechartering </a:t>
            </a:r>
            <a:br>
              <a:rPr lang="en-US" sz="2800" b="1" i="1" dirty="0">
                <a:latin typeface="Optima Bold Italic" pitchFamily="2" charset="0"/>
              </a:rPr>
            </a:br>
            <a:r>
              <a:rPr lang="en-US" sz="2800" i="1" u="sng" dirty="0">
                <a:latin typeface="Optima Bold Italic" pitchFamily="2" charset="0"/>
              </a:rPr>
              <a:t>https://www.hoac-bsa.org/internet-rechartering</a:t>
            </a:r>
            <a:endParaRPr lang="en-US" sz="800" i="1" u="sng" dirty="0">
              <a:latin typeface="Optima Bold Italic" pitchFamily="2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u="sng" dirty="0">
                <a:latin typeface="Optima Bold Italic" pitchFamily="2" charset="0"/>
              </a:rPr>
              <a:t>Immediately</a:t>
            </a:r>
            <a:r>
              <a:rPr lang="en-US" sz="2800" b="1" dirty="0">
                <a:latin typeface="Optima Bold Italic" pitchFamily="2" charset="0"/>
              </a:rPr>
              <a:t> Log into </a:t>
            </a:r>
            <a:r>
              <a:rPr lang="en-US" sz="2800" b="1" i="1" dirty="0">
                <a:latin typeface="Optima Bold Italic" pitchFamily="2" charset="0"/>
              </a:rPr>
              <a:t>Internet Recharter </a:t>
            </a:r>
            <a:r>
              <a:rPr lang="en-US" sz="2800" i="1" dirty="0">
                <a:latin typeface="Optima Bold Italic" pitchFamily="2" charset="0"/>
              </a:rPr>
              <a:t>from council site above </a:t>
            </a:r>
            <a:r>
              <a:rPr lang="en-US" sz="2800" dirty="0">
                <a:latin typeface="Optima Bold Italic" pitchFamily="2" charset="0"/>
              </a:rPr>
              <a:t>and review roster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Optima Bold Italic" pitchFamily="2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Geneva" charset="-128"/>
              </a:rPr>
              <a:t>Collect the current fee for every registered youth &amp; adult except for new scouts</a:t>
            </a:r>
            <a:r>
              <a:rPr lang="en-US" altLang="en-US" sz="1400" dirty="0">
                <a:ea typeface="Geneva" charset="-128"/>
              </a:rPr>
              <a:t> </a:t>
            </a:r>
            <a:r>
              <a:rPr lang="en-US" altLang="en-US" sz="1400" b="1" dirty="0">
                <a:ea typeface="Geneva" charset="-128"/>
              </a:rPr>
              <a:t>(See 2021-2022 Fees)</a:t>
            </a:r>
            <a:endParaRPr lang="en-US" altLang="en-US" sz="2800" b="1" dirty="0">
              <a:ea typeface="Geneva" charset="-128"/>
            </a:endParaRP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ea typeface="Geneva" charset="-128"/>
              </a:rPr>
              <a:t>Collect </a:t>
            </a:r>
            <a:r>
              <a:rPr lang="en-US" altLang="en-US" sz="2400" b="1" dirty="0">
                <a:ea typeface="Geneva" charset="-128"/>
              </a:rPr>
              <a:t>Cash/Checks</a:t>
            </a:r>
            <a:r>
              <a:rPr lang="en-US" altLang="en-US" sz="2400" dirty="0">
                <a:ea typeface="Geneva" charset="-128"/>
              </a:rPr>
              <a:t>, or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ea typeface="Geneva" charset="-128"/>
              </a:rPr>
              <a:t>Collect </a:t>
            </a:r>
            <a:r>
              <a:rPr lang="en-US" altLang="en-US" sz="2400" b="1" dirty="0">
                <a:ea typeface="Geneva" charset="-128"/>
              </a:rPr>
              <a:t>SCOUT</a:t>
            </a:r>
            <a:r>
              <a:rPr lang="en-US" altLang="en-US" sz="2400" b="1" i="1" dirty="0">
                <a:ea typeface="Geneva" charset="-128"/>
              </a:rPr>
              <a:t>PAY</a:t>
            </a:r>
            <a:r>
              <a:rPr lang="en-US" altLang="en-US" sz="2400" b="1" dirty="0">
                <a:ea typeface="Geneva" charset="-128"/>
              </a:rPr>
              <a:t> Receipts</a:t>
            </a:r>
          </a:p>
          <a:p>
            <a:pPr marL="36512" indent="0">
              <a:buClrTx/>
              <a:buNone/>
              <a:defRPr/>
            </a:pPr>
            <a:endParaRPr lang="en-US" sz="2800" dirty="0"/>
          </a:p>
          <a:p>
            <a:pPr marL="36512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1DB0849-8ACE-421F-A3E7-610D9594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-55563"/>
            <a:ext cx="7467600" cy="1143001"/>
          </a:xfrm>
        </p:spPr>
        <p:txBody>
          <a:bodyPr/>
          <a:lstStyle/>
          <a:p>
            <a:r>
              <a:rPr lang="en-US" altLang="en-US" b="1" dirty="0">
                <a:ea typeface="Geneva" charset="-128"/>
              </a:rPr>
              <a:t>Do Your Best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44472-34D8-4668-9898-89827848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838200"/>
            <a:ext cx="8013700" cy="41148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Electronic Authorization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Available for the COR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No signatures required if this option is chosen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b="1" dirty="0">
              <a:latin typeface="Optima Bold Italic" pitchFamily="2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Optima Bold Italic" pitchFamily="2" charset="0"/>
              </a:rPr>
              <a:t>Print </a:t>
            </a:r>
            <a:r>
              <a:rPr lang="en-US" sz="2800" b="1" dirty="0" err="1">
                <a:latin typeface="Optima Bold Italic" pitchFamily="2" charset="0"/>
              </a:rPr>
              <a:t>recharter</a:t>
            </a:r>
            <a:r>
              <a:rPr lang="en-US" sz="2800" b="1" dirty="0">
                <a:latin typeface="Optima Bold Italic" pitchFamily="2" charset="0"/>
              </a:rPr>
              <a:t> paperwork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Optima Bold Italic" pitchFamily="2" charset="0"/>
              </a:rPr>
              <a:t>If needed, </a:t>
            </a:r>
            <a:r>
              <a:rPr lang="en-US" sz="2800" b="1" dirty="0">
                <a:latin typeface="Optima Bold Italic" pitchFamily="2" charset="0"/>
              </a:rPr>
              <a:t>Obtain signatures</a:t>
            </a:r>
            <a:r>
              <a:rPr lang="en-US" sz="2800" dirty="0">
                <a:latin typeface="Optima Bold Italic" pitchFamily="2" charset="0"/>
              </a:rPr>
              <a:t> of Unit Leader &amp; Executive Officer on applications/charter paperwork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Optima Bold Italic" pitchFamily="2" charset="0"/>
              </a:rPr>
              <a:t>Turn-in charter paperwork</a:t>
            </a:r>
          </a:p>
          <a:p>
            <a:pPr marL="622300" lvl="2" indent="0">
              <a:buClrTx/>
              <a:buNone/>
              <a:defRPr/>
            </a:pPr>
            <a:r>
              <a:rPr lang="en-US" sz="2000" dirty="0">
                <a:latin typeface="Optima Bold Italic" pitchFamily="2" charset="0"/>
              </a:rPr>
              <a:t>(member applications not turned in at Sign Up Night, </a:t>
            </a:r>
            <a:r>
              <a:rPr lang="en-US" sz="2000" b="1" dirty="0">
                <a:latin typeface="Optima Bold Italic" pitchFamily="2" charset="0"/>
              </a:rPr>
              <a:t>SCOUTPAY receipts,</a:t>
            </a:r>
            <a:r>
              <a:rPr lang="en-US" sz="2000" dirty="0">
                <a:latin typeface="Optima Bold Italic" pitchFamily="2" charset="0"/>
              </a:rPr>
              <a:t> background authorizations, training verifications)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Pay </a:t>
            </a:r>
            <a:r>
              <a:rPr lang="en-US" sz="2800" b="1" dirty="0" err="1"/>
              <a:t>Recharter</a:t>
            </a:r>
            <a:r>
              <a:rPr lang="en-US" sz="2800" b="1" dirty="0"/>
              <a:t> Fee with check or unit account.</a:t>
            </a:r>
          </a:p>
          <a:p>
            <a:pPr>
              <a:buClrTx/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marL="36512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6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B22487A-A7FD-4F67-98B5-D206E78A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Additional </a:t>
            </a:r>
            <a:r>
              <a:rPr lang="en-US" altLang="en-US" b="1" dirty="0" err="1">
                <a:ea typeface="Geneva" charset="-128"/>
              </a:rPr>
              <a:t>Recharter</a:t>
            </a:r>
            <a:r>
              <a:rPr lang="en-US" altLang="en-US" b="1" dirty="0">
                <a:ea typeface="Geneva" charset="-128"/>
              </a:rPr>
              <a:t> Training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5D8611A-ED98-44E1-97FA-8EA5F8BF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  <a:hlinkClick r:id="rId2"/>
              </a:rPr>
              <a:t>https://www.hoac-bsa.org/internet-rechartering</a:t>
            </a:r>
            <a:endParaRPr lang="en-US" altLang="en-US" dirty="0">
              <a:ea typeface="Geneva" charset="-128"/>
            </a:endParaRPr>
          </a:p>
          <a:p>
            <a:pPr lvl="1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altLang="en-US" dirty="0">
                <a:ea typeface="Geneva" charset="-128"/>
                <a:hlinkClick r:id="rId3"/>
              </a:rPr>
              <a:t>2020-2021 </a:t>
            </a:r>
            <a:r>
              <a:rPr lang="en-US" altLang="en-US" dirty="0" err="1">
                <a:ea typeface="Geneva" charset="-128"/>
                <a:hlinkClick r:id="rId3"/>
              </a:rPr>
              <a:t>Recharter</a:t>
            </a:r>
            <a:r>
              <a:rPr lang="en-US" altLang="en-US" dirty="0">
                <a:ea typeface="Geneva" charset="-128"/>
                <a:hlinkClick r:id="rId3"/>
              </a:rPr>
              <a:t> Training (</a:t>
            </a:r>
            <a:r>
              <a:rPr lang="en-US" altLang="en-US" dirty="0" err="1">
                <a:ea typeface="Geneva" charset="-128"/>
                <a:hlinkClick r:id="rId3"/>
              </a:rPr>
              <a:t>Powerpoint</a:t>
            </a:r>
            <a:r>
              <a:rPr lang="en-US" altLang="en-US" dirty="0">
                <a:ea typeface="Geneva" charset="-128"/>
                <a:hlinkClick r:id="rId3"/>
              </a:rPr>
              <a:t>)</a:t>
            </a:r>
            <a:endParaRPr lang="en-US" altLang="en-US" dirty="0">
              <a:ea typeface="Geneva" charset="-128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  <a:hlinkClick r:id="rId4"/>
              </a:rPr>
              <a:t>https://www.scouting.org/commissioners/internet-rechartering/</a:t>
            </a:r>
            <a:endParaRPr lang="en-US" altLang="en-US" dirty="0">
              <a:ea typeface="Geneva" charset="-128"/>
            </a:endParaRPr>
          </a:p>
          <a:p>
            <a:pPr lvl="1">
              <a:buClrTx/>
            </a:pPr>
            <a:r>
              <a:rPr lang="en-US" altLang="en-US" dirty="0">
                <a:ea typeface="Geneva" charset="-128"/>
              </a:rPr>
              <a:t>You can print your charter certificate and membership cards here!</a:t>
            </a:r>
          </a:p>
          <a:p>
            <a:pPr lvl="1">
              <a:buClrTx/>
            </a:pPr>
            <a:endParaRPr lang="en-US" altLang="en-US" dirty="0">
              <a:ea typeface="Geneva" charset="-128"/>
            </a:endParaRPr>
          </a:p>
        </p:txBody>
      </p:sp>
      <p:pic>
        <p:nvPicPr>
          <p:cNvPr id="38916" name="Picture 6">
            <a:hlinkClick r:id="rId5"/>
            <a:extLst>
              <a:ext uri="{FF2B5EF4-FFF2-40B4-BE49-F238E27FC236}">
                <a16:creationId xmlns:a16="http://schemas.microsoft.com/office/drawing/2014/main" id="{63C3896A-EF61-43DF-909A-6E0BC6CC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-27305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>
            <a:hlinkClick r:id="rId7"/>
            <a:extLst>
              <a:ext uri="{FF2B5EF4-FFF2-40B4-BE49-F238E27FC236}">
                <a16:creationId xmlns:a16="http://schemas.microsoft.com/office/drawing/2014/main" id="{08E259BD-FCD7-4B2E-811E-CF4DF7B44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-90488"/>
            <a:ext cx="152400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>
            <a:hlinkClick r:id="rId8"/>
            <a:extLst>
              <a:ext uri="{FF2B5EF4-FFF2-40B4-BE49-F238E27FC236}">
                <a16:creationId xmlns:a16="http://schemas.microsoft.com/office/drawing/2014/main" id="{5B33586D-0575-416A-9799-6EFFFFB59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92075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75788B5-671F-417D-B1C3-2224BE3F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381000"/>
            <a:ext cx="7939087" cy="1143000"/>
          </a:xfrm>
        </p:spPr>
        <p:txBody>
          <a:bodyPr/>
          <a:lstStyle/>
          <a:p>
            <a:r>
              <a:rPr lang="en-US" altLang="en-US" sz="4800" b="1" dirty="0">
                <a:ea typeface="Geneva" charset="-128"/>
              </a:rPr>
              <a:t>2021-2022 Fees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D43148D-1405-4CF4-8225-95C4F186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7" y="1447800"/>
            <a:ext cx="7891463" cy="4114800"/>
          </a:xfrm>
        </p:spPr>
        <p:txBody>
          <a:bodyPr/>
          <a:lstStyle/>
          <a:p>
            <a:pPr lvl="1">
              <a:buClrTx/>
              <a:defRPr/>
            </a:pPr>
            <a:r>
              <a:rPr lang="en-US" sz="2400" u="sng" dirty="0"/>
              <a:t>12 Months (November 1, 2021 – October 31, 2022)</a:t>
            </a:r>
            <a:endParaRPr lang="en-US" sz="2400" dirty="0"/>
          </a:p>
          <a:p>
            <a:pPr lvl="2">
              <a:buClrTx/>
              <a:defRPr/>
            </a:pPr>
            <a:endParaRPr lang="en-US" sz="2000" b="1" dirty="0"/>
          </a:p>
          <a:p>
            <a:pPr lvl="2">
              <a:buClrTx/>
              <a:defRPr/>
            </a:pPr>
            <a:endParaRPr lang="en-US" sz="2000" b="1" dirty="0"/>
          </a:p>
          <a:p>
            <a:pPr lvl="2">
              <a:buClrTx/>
              <a:defRPr/>
            </a:pPr>
            <a:endParaRPr lang="en-US" sz="2000" b="1" dirty="0"/>
          </a:p>
          <a:p>
            <a:pPr lvl="2">
              <a:buClrTx/>
              <a:defRPr/>
            </a:pPr>
            <a:endParaRPr lang="en-US" sz="900" b="1" dirty="0"/>
          </a:p>
          <a:p>
            <a:pPr lvl="2">
              <a:buClrTx/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lvl="2">
              <a:buClrTx/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lvl="2">
              <a:buClrTx/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lvl="2">
              <a:buClrTx/>
              <a:buFont typeface="Courier New" panose="02070309020205020404" pitchFamily="49" charset="0"/>
              <a:buChar char="o"/>
              <a:defRPr/>
            </a:pPr>
            <a:r>
              <a:rPr lang="en-US" sz="1800" b="1" dirty="0"/>
              <a:t> Unit Liability Insurance Fee--$75 </a:t>
            </a:r>
            <a:r>
              <a:rPr lang="en-US" sz="1800" dirty="0"/>
              <a:t>(unit charter fee)</a:t>
            </a:r>
          </a:p>
          <a:p>
            <a:pPr lvl="2">
              <a:buClrTx/>
              <a:buFont typeface="Courier New" panose="02070309020205020404" pitchFamily="49" charset="0"/>
              <a:buChar char="o"/>
              <a:defRPr/>
            </a:pPr>
            <a:r>
              <a:rPr lang="en-US" sz="1800" b="1" dirty="0"/>
              <a:t> </a:t>
            </a:r>
            <a:r>
              <a:rPr lang="en-US" sz="1800" b="1" i="1" dirty="0"/>
              <a:t>Scout Life</a:t>
            </a:r>
            <a:r>
              <a:rPr lang="en-US" sz="1800" b="1" dirty="0"/>
              <a:t> Magazine--$12</a:t>
            </a:r>
            <a:r>
              <a:rPr lang="en-US" sz="1800" dirty="0"/>
              <a:t> (Optional)</a:t>
            </a:r>
            <a:endParaRPr lang="en-US" sz="1800" b="1" dirty="0"/>
          </a:p>
          <a:p>
            <a:pPr marL="749300" lvl="2" indent="0">
              <a:buClrTx/>
              <a:buFont typeface="Arial" panose="020B0604020202020204" pitchFamily="34" charset="0"/>
              <a:buNone/>
              <a:defRPr/>
            </a:pPr>
            <a:endParaRPr lang="en-US" sz="800" b="1" dirty="0"/>
          </a:p>
          <a:p>
            <a:pPr lvl="1">
              <a:buClrTx/>
              <a:defRPr/>
            </a:pPr>
            <a:r>
              <a:rPr lang="en-US" altLang="en-US" sz="2400" dirty="0">
                <a:ea typeface="Geneva" charset="-128"/>
              </a:rPr>
              <a:t>NO Fee for Lion/Tiger Cub Adult Partners</a:t>
            </a:r>
          </a:p>
          <a:p>
            <a:pPr lvl="1">
              <a:buClrTx/>
              <a:defRPr/>
            </a:pPr>
            <a:r>
              <a:rPr lang="en-US" altLang="en-US" sz="2400" dirty="0">
                <a:ea typeface="Geneva" charset="-128"/>
              </a:rPr>
              <a:t>NO Fee for ‘Multiple’ Position Registrations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1A143C-0BD1-4196-BF00-C9B2C4727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53158"/>
              </p:ext>
            </p:extLst>
          </p:nvPr>
        </p:nvGraphicFramePr>
        <p:xfrm>
          <a:off x="927100" y="1752600"/>
          <a:ext cx="7226300" cy="2468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8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National Fee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Council Fee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New-Member Fee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Total Fee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(12-months)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38">
                <a:tc>
                  <a:txBody>
                    <a:bodyPr/>
                    <a:lstStyle/>
                    <a:p>
                      <a:pPr marL="342900" indent="-342900" algn="l">
                        <a:buSzPct val="85000"/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dirty="0"/>
                        <a:t>Scout - New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$72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$39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$25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$136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38">
                <a:tc>
                  <a:txBody>
                    <a:bodyPr/>
                    <a:lstStyle/>
                    <a:p>
                      <a:pPr marL="342900" indent="-342900" algn="l">
                        <a:buSzPct val="85000"/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dirty="0"/>
                        <a:t>Scout - Returning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$72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$39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$111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38">
                <a:tc>
                  <a:txBody>
                    <a:bodyPr/>
                    <a:lstStyle/>
                    <a:p>
                      <a:pPr marL="342900" indent="-342900" algn="l">
                        <a:buSzPct val="85000"/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dirty="0"/>
                        <a:t>Explorer</a:t>
                      </a:r>
                    </a:p>
                    <a:p>
                      <a:pPr marL="0" indent="0" algn="l">
                        <a:buSzPct val="85000"/>
                        <a:buFont typeface="Courier New" panose="02070309020205020404" pitchFamily="49" charset="0"/>
                        <a:buNone/>
                      </a:pPr>
                      <a:r>
                        <a:rPr lang="en-US" sz="1800" b="1" baseline="0" dirty="0"/>
                        <a:t>      </a:t>
                      </a:r>
                      <a:r>
                        <a:rPr lang="en-US" sz="1800" b="1" dirty="0"/>
                        <a:t>New or Return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$45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$45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38">
                <a:tc>
                  <a:txBody>
                    <a:bodyPr/>
                    <a:lstStyle/>
                    <a:p>
                      <a:pPr marL="342900" indent="-342900" algn="l">
                        <a:buSzPct val="85000"/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dirty="0"/>
                        <a:t>Adult</a:t>
                      </a:r>
                      <a:r>
                        <a:rPr lang="en-US" sz="1800" b="1" baseline="0" dirty="0"/>
                        <a:t> - ALL</a:t>
                      </a:r>
                      <a:endParaRPr lang="en-US" sz="1800" b="1" dirty="0"/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$45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$39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$84</a:t>
                      </a:r>
                    </a:p>
                  </a:txBody>
                  <a:tcPr marL="91452" marR="91452" marT="45699" marB="456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6784214" y="6067425"/>
            <a:ext cx="1779587" cy="24955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 Ways for Families to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Traditional </a:t>
            </a:r>
            <a:r>
              <a:rPr lang="en-US" dirty="0" err="1"/>
              <a:t>Recharter</a:t>
            </a:r>
            <a:r>
              <a:rPr lang="en-US" dirty="0"/>
              <a:t>:</a:t>
            </a:r>
          </a:p>
          <a:p>
            <a:pPr marL="449263" lvl="1" indent="0">
              <a:buNone/>
            </a:pPr>
            <a:r>
              <a:rPr lang="en-US" dirty="0"/>
              <a:t>	Unit collects and manages all fees</a:t>
            </a:r>
          </a:p>
          <a:p>
            <a:pPr marL="449263" lvl="1" indent="0">
              <a:buNone/>
            </a:pPr>
            <a:endParaRPr lang="en-US" sz="800" dirty="0"/>
          </a:p>
          <a:p>
            <a:pPr marL="449263" lvl="1" indent="0">
              <a:buNone/>
            </a:pPr>
            <a:r>
              <a:rPr lang="en-US" dirty="0"/>
              <a:t>2) </a:t>
            </a:r>
            <a:r>
              <a:rPr lang="en-US" sz="3000" dirty="0"/>
              <a:t>Families pay individually through</a:t>
            </a:r>
          </a:p>
          <a:p>
            <a:pPr marL="449263" lvl="1" indent="0">
              <a:buNone/>
            </a:pPr>
            <a:endParaRPr lang="en-US" dirty="0"/>
          </a:p>
          <a:p>
            <a:pPr marL="449263" lvl="1" indent="0">
              <a:buNone/>
            </a:pPr>
            <a:endParaRPr lang="en-US" dirty="0"/>
          </a:p>
          <a:p>
            <a:pPr marL="449263" lvl="1" indent="0">
              <a:buNone/>
            </a:pPr>
            <a:endParaRPr lang="en-US" dirty="0"/>
          </a:p>
          <a:p>
            <a:pPr marL="449263" lvl="1" indent="0">
              <a:buNone/>
            </a:pPr>
            <a:r>
              <a:rPr lang="en-US" dirty="0"/>
              <a:t>Features:</a:t>
            </a:r>
          </a:p>
          <a:p>
            <a:pPr lvl="1">
              <a:buClrTx/>
            </a:pPr>
            <a:r>
              <a:rPr lang="en-US" sz="2000" dirty="0"/>
              <a:t>Easy Payment System</a:t>
            </a:r>
          </a:p>
          <a:p>
            <a:pPr lvl="1">
              <a:buClrTx/>
            </a:pPr>
            <a:r>
              <a:rPr lang="en-US" sz="2000" dirty="0"/>
              <a:t>Monthly Options (1x / 2x / 3x / 4x)</a:t>
            </a:r>
          </a:p>
          <a:p>
            <a:pPr lvl="1">
              <a:buClrTx/>
            </a:pPr>
            <a:r>
              <a:rPr lang="en-US" sz="2000" dirty="0"/>
              <a:t>Recurring Payments (Aug. – Nov.)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3276600"/>
            <a:ext cx="5181600" cy="10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6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D410965-08BB-4420-9AEF-73B3EC2D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Required Unit Membership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A25B46A-DAD8-407A-9011-46AA3938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1148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Geneva" charset="-128"/>
              </a:rPr>
              <a:t>Executive Officer / Institutional Head (IH) can be any position in the unit (but must pay the registration fee for an additional position)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800" dirty="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Geneva" charset="-128"/>
              </a:rPr>
              <a:t>Chartered Organization Representative (COR) can also be the Committee Chair (CC) or a Committee Member (MC)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800" dirty="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Geneva" charset="-128"/>
              </a:rPr>
              <a:t>All other leader positions…one person - one job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cub scout logo">
            <a:extLst>
              <a:ext uri="{FF2B5EF4-FFF2-40B4-BE49-F238E27FC236}">
                <a16:creationId xmlns:a16="http://schemas.microsoft.com/office/drawing/2014/main" id="{5343672C-5C3E-40F9-BE74-56B923A6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DCF4D520-3735-4E8F-9ABC-574D745F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altLang="en-US" b="1">
                <a:ea typeface="Geneva" charset="-128"/>
              </a:rPr>
              <a:t>Required Unit Membership</a:t>
            </a:r>
            <a:endParaRPr lang="en-US" altLang="en-US">
              <a:ea typeface="Geneva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5152-1B4A-4B33-84B9-C13FED9F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8458200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4000" b="1" dirty="0"/>
              <a:t>   </a:t>
            </a:r>
            <a:r>
              <a:rPr lang="en-US" sz="4000" b="1" u="sng" dirty="0"/>
              <a:t>Cub Scouts</a:t>
            </a:r>
            <a:endParaRPr lang="en-US" sz="4000" dirty="0"/>
          </a:p>
          <a:p>
            <a:pPr lvl="1">
              <a:buClrTx/>
              <a:defRPr/>
            </a:pPr>
            <a:endParaRPr lang="en-US" sz="800" b="1" dirty="0"/>
          </a:p>
          <a:p>
            <a:pPr lvl="1">
              <a:buClrTx/>
              <a:defRPr/>
            </a:pPr>
            <a:r>
              <a:rPr lang="en-US" sz="2400" b="1" dirty="0"/>
              <a:t>Institutional Head (IH)</a:t>
            </a:r>
            <a:r>
              <a:rPr lang="en-US" sz="2400" dirty="0"/>
              <a:t> - </a:t>
            </a:r>
            <a:r>
              <a:rPr lang="en-US" sz="2000" dirty="0"/>
              <a:t>No Application or Fee</a:t>
            </a:r>
          </a:p>
          <a:p>
            <a:pPr lvl="1">
              <a:buClrTx/>
              <a:defRPr/>
            </a:pPr>
            <a:r>
              <a:rPr lang="en-US" sz="2400" b="1" dirty="0"/>
              <a:t>Charter Organization Representative (CR) </a:t>
            </a:r>
          </a:p>
          <a:p>
            <a:pPr lvl="1">
              <a:buClrTx/>
              <a:defRPr/>
            </a:pPr>
            <a:r>
              <a:rPr lang="en-US" sz="2400" b="1" dirty="0"/>
              <a:t>Committee Chair (CC)</a:t>
            </a:r>
          </a:p>
          <a:p>
            <a:pPr lvl="1">
              <a:buClrTx/>
              <a:defRPr/>
            </a:pPr>
            <a:r>
              <a:rPr lang="en-US" sz="2400" b="1" dirty="0" err="1"/>
              <a:t>Cubmaster</a:t>
            </a:r>
            <a:r>
              <a:rPr lang="en-US" sz="2400" b="1" dirty="0"/>
              <a:t> (CM)</a:t>
            </a:r>
          </a:p>
          <a:p>
            <a:pPr lvl="1">
              <a:buClrTx/>
              <a:defRPr/>
            </a:pPr>
            <a:r>
              <a:rPr lang="en-US" sz="2400" dirty="0"/>
              <a:t>At Least </a:t>
            </a:r>
            <a:r>
              <a:rPr lang="en-US" sz="2400" b="1" dirty="0"/>
              <a:t>Two (2) Committee Members (MC)</a:t>
            </a:r>
            <a:endParaRPr lang="en-US" sz="2400" i="1" dirty="0"/>
          </a:p>
          <a:p>
            <a:pPr marL="1042987" lvl="3" indent="0">
              <a:buClrTx/>
              <a:buFont typeface="Wingdings 2" panose="05020102010507070707" pitchFamily="18" charset="2"/>
              <a:buNone/>
              <a:defRPr/>
            </a:pPr>
            <a:r>
              <a:rPr lang="en-US" i="1" dirty="0"/>
              <a:t>or</a:t>
            </a:r>
            <a:r>
              <a:rPr lang="en-US" dirty="0"/>
              <a:t> 1-MC and 1-Pack Trainer (PT) or 1-New Member </a:t>
            </a:r>
            <a:r>
              <a:rPr lang="en-US" dirty="0" err="1"/>
              <a:t>Coord</a:t>
            </a:r>
            <a:r>
              <a:rPr lang="en-US" dirty="0"/>
              <a:t> (NM)</a:t>
            </a:r>
            <a:endParaRPr lang="en-US" b="1" dirty="0"/>
          </a:p>
          <a:p>
            <a:pPr lvl="1">
              <a:buClrTx/>
              <a:defRPr/>
            </a:pPr>
            <a:r>
              <a:rPr lang="en-US" sz="2400" dirty="0"/>
              <a:t>At Least </a:t>
            </a:r>
            <a:r>
              <a:rPr lang="en-US" sz="2400" b="1" dirty="0"/>
              <a:t>One (1) Den Leader (LL, TL, DL, WL)</a:t>
            </a:r>
            <a:endParaRPr lang="en-US" sz="2400" b="1" dirty="0">
              <a:solidFill>
                <a:srgbClr val="FF0000"/>
              </a:solidFill>
            </a:endParaRPr>
          </a:p>
          <a:p>
            <a:pPr lvl="1">
              <a:buClrTx/>
              <a:defRPr/>
            </a:pPr>
            <a:r>
              <a:rPr lang="en-US" sz="2400" dirty="0"/>
              <a:t>At Least</a:t>
            </a:r>
            <a:r>
              <a:rPr lang="en-US" sz="2400" b="1" dirty="0"/>
              <a:t> Five (5) Youth Members</a:t>
            </a:r>
          </a:p>
          <a:p>
            <a:pPr lvl="1">
              <a:buClrTx/>
              <a:defRPr/>
            </a:pPr>
            <a:r>
              <a:rPr lang="en-US" sz="2400" b="1" dirty="0"/>
              <a:t>Must Have One (1) Lion/Tiger Adult Partner for every Lion/Tiger Cub – </a:t>
            </a:r>
            <a:r>
              <a:rPr lang="en-US" sz="1800" dirty="0"/>
              <a:t>No Fee for partner positions</a:t>
            </a:r>
            <a:endParaRPr lang="en-US" sz="24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242A26E-74DF-4740-A4C3-EB0FE80A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altLang="en-US" b="1">
                <a:ea typeface="Geneva" charset="-128"/>
              </a:rPr>
              <a:t>Required Unit Membership</a:t>
            </a:r>
            <a:endParaRPr lang="en-US" altLang="en-US">
              <a:ea typeface="Geneva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EC596-9E29-4852-8A6F-5E0AA1B8F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410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4000" b="1" dirty="0"/>
              <a:t>   </a:t>
            </a:r>
            <a:r>
              <a:rPr lang="en-US" sz="4000" b="1" u="sng" dirty="0"/>
              <a:t>Cub Scouts</a:t>
            </a:r>
            <a:endParaRPr lang="en-US" sz="4000" dirty="0"/>
          </a:p>
          <a:p>
            <a:pPr lvl="1">
              <a:buClrTx/>
              <a:defRPr/>
            </a:pPr>
            <a:endParaRPr lang="en-US" sz="800" b="1" dirty="0"/>
          </a:p>
          <a:p>
            <a:pPr marL="36512" indent="0">
              <a:buFont typeface="Wingdings 2" panose="05020102010507070707" pitchFamily="18" charset="2"/>
              <a:buNone/>
              <a:defRPr/>
            </a:pPr>
            <a:r>
              <a:rPr lang="en-US" b="1" dirty="0"/>
              <a:t>Lion/Tiger Adult Partners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No fee or application required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They may register in another leader position with fee, application, background, YPT.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</a:rPr>
              <a:t>If the Adult Partner’s physical address is </a:t>
            </a:r>
            <a:r>
              <a:rPr lang="en-US" sz="2800" b="1" i="1" u="sng" dirty="0">
                <a:solidFill>
                  <a:srgbClr val="FF0000"/>
                </a:solidFill>
              </a:rPr>
              <a:t>different</a:t>
            </a:r>
            <a:r>
              <a:rPr lang="en-US" sz="2800" b="1" dirty="0">
                <a:solidFill>
                  <a:srgbClr val="FF0000"/>
                </a:solidFill>
              </a:rPr>
              <a:t> from the Youth.</a:t>
            </a:r>
          </a:p>
          <a:p>
            <a:pPr lvl="1">
              <a:buClrTx/>
              <a:buFont typeface="Arial" panose="020B0604020202020204" pitchFamily="34" charset="0"/>
              <a:buChar char="–"/>
              <a:defRPr/>
            </a:pPr>
            <a:r>
              <a:rPr lang="en-US" b="1" dirty="0"/>
              <a:t>Adult Application is Required</a:t>
            </a:r>
          </a:p>
          <a:p>
            <a:pPr lvl="1">
              <a:buClrTx/>
              <a:buFont typeface="Arial" panose="020B0604020202020204" pitchFamily="34" charset="0"/>
              <a:buChar char="–"/>
              <a:defRPr/>
            </a:pPr>
            <a:r>
              <a:rPr lang="en-US" b="1" dirty="0"/>
              <a:t>Youth Protection Training is Required</a:t>
            </a:r>
          </a:p>
          <a:p>
            <a:pPr lvl="1">
              <a:buClrTx/>
              <a:buFont typeface="Arial" panose="020B0604020202020204" pitchFamily="34" charset="0"/>
              <a:buChar char="–"/>
              <a:defRPr/>
            </a:pPr>
            <a:r>
              <a:rPr lang="en-US" b="1" dirty="0"/>
              <a:t>No Fee is charged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5F41-3758-4FE8-99EC-DF9EDB1B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5240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</a:rPr>
              <a:t>IMPORTANT !!!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52289-BC2E-45E3-AB0E-CFEEFE783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219200"/>
            <a:ext cx="7467600" cy="4114800"/>
          </a:xfrm>
        </p:spPr>
        <p:txBody>
          <a:bodyPr/>
          <a:lstStyle/>
          <a:p>
            <a:pPr marL="36512" indent="0" algn="ctr">
              <a:buFont typeface="Wingdings 2" panose="05020102010507070707" pitchFamily="18" charset="2"/>
              <a:buNone/>
              <a:defRPr/>
            </a:pPr>
            <a:r>
              <a:rPr lang="en-US" sz="4000" b="1" u="sng" dirty="0">
                <a:solidFill>
                  <a:prstClr val="black"/>
                </a:solidFill>
              </a:rPr>
              <a:t>Webelos Crossing Over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Encourage that Webelos re-register with the Pack and then  transfer to the Troop when the Arrow of Light (AOL) paperwork has been turned in to the Council.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Make sure any Webelos crossing over have their </a:t>
            </a:r>
            <a:r>
              <a:rPr lang="en-US" sz="2400" b="1" dirty="0"/>
              <a:t>Arrow of Light </a:t>
            </a:r>
            <a:r>
              <a:rPr lang="en-US" sz="2400" dirty="0"/>
              <a:t>paperwork turned in at the Council </a:t>
            </a:r>
            <a:r>
              <a:rPr lang="en-US" sz="2400" b="1" u="sng" dirty="0">
                <a:solidFill>
                  <a:srgbClr val="FF0000"/>
                </a:solidFill>
              </a:rPr>
              <a:t>BEFORE</a:t>
            </a:r>
            <a:r>
              <a:rPr lang="en-US" sz="2400" dirty="0"/>
              <a:t> registering with a Troop.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If they register with a troop prior to turning in the AOL paperwork to the Council, they CANNOT earn the AOL - this is a mistake that cannot be undone! </a:t>
            </a:r>
            <a:r>
              <a:rPr lang="en-US" sz="2400" dirty="0"/>
              <a:t> 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age result for venturing logo bsa">
            <a:extLst>
              <a:ext uri="{FF2B5EF4-FFF2-40B4-BE49-F238E27FC236}">
                <a16:creationId xmlns:a16="http://schemas.microsoft.com/office/drawing/2014/main" id="{57D9BFB3-E981-4BE7-8ACA-CAC06831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94" y="2057400"/>
            <a:ext cx="1520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>
            <a:extLst>
              <a:ext uri="{FF2B5EF4-FFF2-40B4-BE49-F238E27FC236}">
                <a16:creationId xmlns:a16="http://schemas.microsoft.com/office/drawing/2014/main" id="{DB9EDC8E-FF36-49FD-9AC2-E80BDB17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altLang="en-US" b="1">
                <a:ea typeface="Geneva" charset="-128"/>
              </a:rPr>
              <a:t>Required Unit Membership</a:t>
            </a:r>
            <a:endParaRPr lang="en-US" altLang="en-US">
              <a:ea typeface="Geneva" charset="-128"/>
            </a:endParaRPr>
          </a:p>
        </p:txBody>
      </p:sp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0BC248D5-AE29-4B23-9898-AF33CDCD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3" y="1143000"/>
            <a:ext cx="8470900" cy="39624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ea typeface="Geneva" charset="-128"/>
              </a:rPr>
              <a:t>  </a:t>
            </a:r>
            <a:r>
              <a:rPr lang="en-US" altLang="en-US" sz="4000" b="1" u="sng" dirty="0">
                <a:ea typeface="Geneva" charset="-128"/>
              </a:rPr>
              <a:t>Troops, Crews, &amp; Sea Scouts</a:t>
            </a:r>
            <a:endParaRPr lang="en-US" altLang="en-US" sz="4000" dirty="0">
              <a:ea typeface="Geneva" charset="-128"/>
            </a:endParaRPr>
          </a:p>
          <a:p>
            <a:pPr lvl="1">
              <a:buClrTx/>
            </a:pPr>
            <a:endParaRPr lang="en-US" altLang="en-US" sz="800" b="1" dirty="0">
              <a:ea typeface="Geneva" charset="-128"/>
            </a:endParaRPr>
          </a:p>
          <a:p>
            <a:pPr lvl="1">
              <a:buClrTx/>
            </a:pPr>
            <a:r>
              <a:rPr lang="en-US" altLang="en-US" sz="2400" b="1" dirty="0">
                <a:ea typeface="Geneva" charset="-128"/>
              </a:rPr>
              <a:t>Institutional Head (IH)</a:t>
            </a:r>
            <a:r>
              <a:rPr lang="en-US" altLang="en-US" sz="2400" dirty="0">
                <a:ea typeface="Geneva" charset="-128"/>
              </a:rPr>
              <a:t> - </a:t>
            </a:r>
            <a:r>
              <a:rPr lang="en-US" altLang="en-US" sz="2000" dirty="0">
                <a:ea typeface="Geneva" charset="-128"/>
              </a:rPr>
              <a:t>No Application or Fee</a:t>
            </a:r>
          </a:p>
          <a:p>
            <a:pPr lvl="1">
              <a:buClrTx/>
            </a:pPr>
            <a:r>
              <a:rPr lang="en-US" altLang="en-US" sz="2400" b="1" dirty="0">
                <a:ea typeface="Geneva" charset="-128"/>
              </a:rPr>
              <a:t>Charter Organization Representative (CR)</a:t>
            </a:r>
          </a:p>
          <a:p>
            <a:pPr lvl="1">
              <a:buClrTx/>
            </a:pPr>
            <a:r>
              <a:rPr lang="en-US" altLang="en-US" sz="2400" b="1" dirty="0">
                <a:ea typeface="Geneva" charset="-128"/>
              </a:rPr>
              <a:t>Committee Chair (CC)</a:t>
            </a:r>
          </a:p>
          <a:p>
            <a:pPr lvl="1">
              <a:buClrTx/>
            </a:pPr>
            <a:r>
              <a:rPr lang="en-US" altLang="en-US" sz="2400" b="1" dirty="0">
                <a:ea typeface="Geneva" charset="-128"/>
              </a:rPr>
              <a:t>Scoutmaster (SM), Crew Advisor (NL)			 or Sea Scout Skipper (SK)</a:t>
            </a:r>
          </a:p>
          <a:p>
            <a:pPr lvl="1">
              <a:buClrTx/>
            </a:pPr>
            <a:r>
              <a:rPr lang="en-US" altLang="en-US" sz="2400" dirty="0">
                <a:ea typeface="Geneva" charset="-128"/>
              </a:rPr>
              <a:t>At Least </a:t>
            </a:r>
            <a:r>
              <a:rPr lang="en-US" altLang="en-US" sz="2400" b="1" dirty="0">
                <a:ea typeface="Geneva" charset="-128"/>
              </a:rPr>
              <a:t>Two (2) Committee Members (MC)</a:t>
            </a:r>
            <a:endParaRPr lang="en-US" altLang="en-US" sz="2400" i="1" dirty="0">
              <a:ea typeface="Geneva" charset="-128"/>
            </a:endParaRPr>
          </a:p>
          <a:p>
            <a:pPr marL="1041400" lvl="3" indent="0">
              <a:buClrTx/>
              <a:buFont typeface="Wingdings 2" panose="05020102010507070707" pitchFamily="18" charset="2"/>
              <a:buNone/>
            </a:pPr>
            <a:r>
              <a:rPr lang="en-US" altLang="en-US" i="1" dirty="0">
                <a:ea typeface="Geneva" charset="-128"/>
              </a:rPr>
              <a:t>or</a:t>
            </a:r>
            <a:r>
              <a:rPr lang="en-US" altLang="en-US" dirty="0">
                <a:ea typeface="Geneva" charset="-128"/>
              </a:rPr>
              <a:t> 1-MC and 1-New Member Coord (NM)</a:t>
            </a:r>
            <a:endParaRPr lang="en-US" altLang="en-US" sz="2400" b="1" dirty="0">
              <a:solidFill>
                <a:srgbClr val="FF0000"/>
              </a:solidFill>
              <a:ea typeface="Geneva" charset="-128"/>
            </a:endParaRPr>
          </a:p>
          <a:p>
            <a:pPr lvl="1">
              <a:buClrTx/>
            </a:pPr>
            <a:r>
              <a:rPr lang="en-US" altLang="en-US" sz="2400" dirty="0">
                <a:ea typeface="Geneva" charset="-128"/>
              </a:rPr>
              <a:t>Minimum of </a:t>
            </a:r>
            <a:r>
              <a:rPr lang="en-US" altLang="en-US" sz="2400" b="1" dirty="0">
                <a:ea typeface="Geneva" charset="-128"/>
              </a:rPr>
              <a:t>Five (5) Youth Members</a:t>
            </a:r>
          </a:p>
        </p:txBody>
      </p:sp>
      <p:pic>
        <p:nvPicPr>
          <p:cNvPr id="24581" name="Picture 2" descr="Image result for boy scout logo">
            <a:extLst>
              <a:ext uri="{FF2B5EF4-FFF2-40B4-BE49-F238E27FC236}">
                <a16:creationId xmlns:a16="http://schemas.microsoft.com/office/drawing/2014/main" id="{3A945053-38AF-4418-A42A-746A24E29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66" y="146049"/>
            <a:ext cx="13922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Image result for sea scouts emblem">
            <a:extLst>
              <a:ext uri="{FF2B5EF4-FFF2-40B4-BE49-F238E27FC236}">
                <a16:creationId xmlns:a16="http://schemas.microsoft.com/office/drawing/2014/main" id="{5CF1F6A9-5D80-4669-BE97-010CCEF0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69" y="3889376"/>
            <a:ext cx="11096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4917-6722-45BA-A3A4-F16AEB6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IMPORTANT !!!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57819-6FDC-40BC-93AC-34E8A091A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458200" cy="5410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200" b="1" u="sng" dirty="0"/>
              <a:t> </a:t>
            </a:r>
            <a:r>
              <a:rPr lang="en-US" sz="2800" b="1" u="sng" dirty="0"/>
              <a:t>Scouts</a:t>
            </a:r>
            <a:r>
              <a:rPr lang="en-US" sz="3200" b="1" u="sng" dirty="0"/>
              <a:t> / </a:t>
            </a:r>
            <a:r>
              <a:rPr lang="en-US" sz="2800" b="1" u="sng" dirty="0"/>
              <a:t>Sea Scouts &amp; </a:t>
            </a:r>
            <a:r>
              <a:rPr lang="en-US" sz="2800" b="1" u="sng" dirty="0" err="1"/>
              <a:t>Venturers</a:t>
            </a:r>
            <a:r>
              <a:rPr lang="en-US" sz="2800" b="1" u="sng" dirty="0"/>
              <a:t> Age 18-20</a:t>
            </a:r>
            <a:endParaRPr lang="en-US" sz="2800" dirty="0"/>
          </a:p>
          <a:p>
            <a:pPr lvl="1">
              <a:buClrTx/>
              <a:defRPr/>
            </a:pPr>
            <a:endParaRPr lang="en-US" sz="800" b="1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Considered a youth for program purposes</a:t>
            </a:r>
          </a:p>
          <a:p>
            <a:pPr marL="449263" lvl="1" indent="0">
              <a:buClrTx/>
              <a:buFont typeface="Arial" panose="020B0604020202020204" pitchFamily="34" charset="0"/>
              <a:buNone/>
              <a:defRPr/>
            </a:pPr>
            <a:r>
              <a:rPr lang="en-US" sz="2800" i="1" dirty="0"/>
              <a:t>	</a:t>
            </a:r>
            <a:r>
              <a:rPr lang="en-US" sz="2800" b="1" i="1" dirty="0"/>
              <a:t>HOWEVER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All Sea Scouts and </a:t>
            </a:r>
            <a:r>
              <a:rPr lang="en-US" sz="2400" dirty="0" err="1"/>
              <a:t>Venturers</a:t>
            </a:r>
            <a:r>
              <a:rPr lang="en-US" sz="2400" dirty="0"/>
              <a:t> age 18-20 must complete</a:t>
            </a:r>
            <a:r>
              <a:rPr lang="en-US" sz="2800" dirty="0"/>
              <a:t>:</a:t>
            </a:r>
          </a:p>
          <a:p>
            <a:pPr lvl="1">
              <a:buClrTx/>
              <a:defRPr/>
            </a:pPr>
            <a:r>
              <a:rPr lang="en-US" sz="2400" b="1" dirty="0"/>
              <a:t>Adult Application</a:t>
            </a:r>
          </a:p>
          <a:p>
            <a:pPr lvl="1">
              <a:buClrTx/>
              <a:defRPr/>
            </a:pPr>
            <a:r>
              <a:rPr lang="en-US" sz="2400" b="1" dirty="0"/>
              <a:t>Youth Protection Training</a:t>
            </a:r>
          </a:p>
          <a:p>
            <a:pPr lvl="1">
              <a:buClrTx/>
              <a:defRPr/>
            </a:pPr>
            <a:r>
              <a:rPr lang="en-US" sz="2000" b="1" dirty="0"/>
              <a:t>Undergo a Background Check and Include Disclosure Form</a:t>
            </a:r>
          </a:p>
          <a:p>
            <a:pPr lvl="1">
              <a:buClrTx/>
              <a:defRPr/>
            </a:pPr>
            <a:r>
              <a:rPr lang="en-US" sz="2400" dirty="0"/>
              <a:t>Position Code</a:t>
            </a:r>
          </a:p>
          <a:p>
            <a:pPr lvl="2">
              <a:buClrTx/>
              <a:defRPr/>
            </a:pPr>
            <a:r>
              <a:rPr lang="en-US" sz="2200" dirty="0"/>
              <a:t>Crew - Venturing Participant (VP)</a:t>
            </a:r>
          </a:p>
          <a:p>
            <a:pPr marL="449263" lvl="1" indent="0">
              <a:buClrTx/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lvl="1">
              <a:buClrTx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7CC21A77-E260-41ED-A2F4-90DDFEEE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altLang="en-US" b="1">
                <a:ea typeface="Geneva" charset="-128"/>
              </a:rPr>
              <a:t>Information Input</a:t>
            </a:r>
            <a:br>
              <a:rPr lang="en-US" altLang="en-US" b="1">
                <a:ea typeface="Geneva" charset="-128"/>
              </a:rPr>
            </a:br>
            <a:r>
              <a:rPr lang="en-US" altLang="en-US" sz="1600" b="1">
                <a:ea typeface="Geneva" charset="-128"/>
              </a:rPr>
              <a:t>(online recharter will allow…but when synced with other systems, things get screwed up)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F925935F-365E-475C-B92A-7CE0BBF3A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No </a:t>
            </a:r>
            <a:r>
              <a:rPr lang="en-US" altLang="en-US" b="1" dirty="0">
                <a:ea typeface="Geneva" charset="-128"/>
              </a:rPr>
              <a:t>spaces</a:t>
            </a:r>
            <a:r>
              <a:rPr lang="en-US" altLang="en-US" dirty="0">
                <a:ea typeface="Geneva" charset="-128"/>
              </a:rPr>
              <a:t> in last names (</a:t>
            </a:r>
            <a:r>
              <a:rPr lang="en-US" altLang="en-US" dirty="0" err="1">
                <a:ea typeface="Geneva" charset="-128"/>
              </a:rPr>
              <a:t>DeCarlo</a:t>
            </a:r>
            <a:r>
              <a:rPr lang="en-US" altLang="en-US" dirty="0">
                <a:ea typeface="Geneva" charset="-128"/>
              </a:rPr>
              <a:t> not              De Carlo)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No </a:t>
            </a:r>
            <a:r>
              <a:rPr lang="en-US" altLang="en-US" b="1" dirty="0">
                <a:ea typeface="Geneva" charset="-128"/>
              </a:rPr>
              <a:t>apostrophes</a:t>
            </a:r>
            <a:r>
              <a:rPr lang="en-US" altLang="en-US" dirty="0">
                <a:ea typeface="Geneva" charset="-128"/>
              </a:rPr>
              <a:t> (</a:t>
            </a:r>
            <a:r>
              <a:rPr lang="en-US" altLang="en-US" dirty="0" err="1">
                <a:ea typeface="Geneva" charset="-128"/>
              </a:rPr>
              <a:t>OBrien</a:t>
            </a:r>
            <a:r>
              <a:rPr lang="en-US" altLang="en-US" dirty="0">
                <a:ea typeface="Geneva" charset="-128"/>
              </a:rPr>
              <a:t> not O’Brien)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No </a:t>
            </a:r>
            <a:r>
              <a:rPr lang="en-US" altLang="en-US" b="1" dirty="0">
                <a:ea typeface="Geneva" charset="-128"/>
              </a:rPr>
              <a:t>initials</a:t>
            </a:r>
            <a:r>
              <a:rPr lang="en-US" altLang="en-US" dirty="0">
                <a:ea typeface="Geneva" charset="-128"/>
              </a:rPr>
              <a:t> for </a:t>
            </a:r>
            <a:r>
              <a:rPr lang="en-US" altLang="en-US" u="sng" dirty="0">
                <a:ea typeface="Geneva" charset="-128"/>
              </a:rPr>
              <a:t>first names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Use an initial for a middle name, no period after initial.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Prefixes are Dr., Rev.   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Suffixes are Jr., III, etc.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No need to enter Mr. or Mrs.</a:t>
            </a:r>
          </a:p>
          <a:p>
            <a:endParaRPr lang="en-US" altLang="en-US" dirty="0">
              <a:ea typeface="Geneva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BA30887-416B-4F61-9590-A0B752C7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Geneva" charset="-128"/>
              </a:rPr>
              <a:t>Information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9903-CDAD-42B3-AD36-4D545652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Change wrong contact information (Address, phone number, etc.)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9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b="1" dirty="0"/>
              <a:t>Change grades if wrong, BUT </a:t>
            </a:r>
            <a:r>
              <a:rPr lang="en-US" b="1" u="sng" dirty="0"/>
              <a:t>don’t</a:t>
            </a:r>
            <a:r>
              <a:rPr lang="en-US" b="1" dirty="0"/>
              <a:t> “update” to the next year’s grade.  </a:t>
            </a:r>
          </a:p>
          <a:p>
            <a:pPr marL="0" indent="0">
              <a:buClrTx/>
              <a:buNone/>
              <a:defRPr/>
            </a:pPr>
            <a:r>
              <a:rPr lang="en-US" dirty="0"/>
              <a:t>	This happens automatically by BSA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8F745737-C8A1-46D9-9202-98BFA248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343400"/>
            <a:ext cx="354488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4400" b="1" dirty="0"/>
              <a:t>Charter Renewal - Phases 1 &amp;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41F1D8-1166-4DEF-8357-6C1748F9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Phase 1 - </a:t>
            </a:r>
            <a:r>
              <a:rPr lang="en-US" b="1" dirty="0"/>
              <a:t>Be Prepared </a:t>
            </a:r>
            <a:r>
              <a:rPr lang="en-US" sz="2400" dirty="0"/>
              <a:t>(July – August)</a:t>
            </a:r>
          </a:p>
          <a:p>
            <a:pPr lvl="1">
              <a:buClrTx/>
            </a:pPr>
            <a:r>
              <a:rPr lang="en-US" dirty="0"/>
              <a:t>Activities and Planning accomplished </a:t>
            </a:r>
            <a:r>
              <a:rPr lang="en-US" b="1" u="sng" dirty="0"/>
              <a:t>BEFORE</a:t>
            </a:r>
            <a:r>
              <a:rPr lang="en-US" dirty="0"/>
              <a:t> </a:t>
            </a:r>
            <a:r>
              <a:rPr lang="en-US" i="1" dirty="0"/>
              <a:t>Internet </a:t>
            </a:r>
            <a:r>
              <a:rPr lang="en-US" i="1" dirty="0" err="1"/>
              <a:t>Rechartering</a:t>
            </a:r>
            <a:endParaRPr lang="en-US" i="1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Phase 2 - </a:t>
            </a:r>
            <a:r>
              <a:rPr lang="en-US" b="1" dirty="0"/>
              <a:t>Do Your Best</a:t>
            </a:r>
            <a:r>
              <a:rPr lang="en-US" dirty="0"/>
              <a:t> </a:t>
            </a:r>
            <a:r>
              <a:rPr lang="en-US" sz="2400" dirty="0"/>
              <a:t>(August – October)</a:t>
            </a:r>
          </a:p>
          <a:p>
            <a:pPr lvl="1">
              <a:buClrTx/>
            </a:pPr>
            <a:r>
              <a:rPr lang="en-US" dirty="0"/>
              <a:t>Enter Data during </a:t>
            </a:r>
            <a:r>
              <a:rPr lang="en-US" i="1" dirty="0"/>
              <a:t>Internet </a:t>
            </a:r>
            <a:r>
              <a:rPr lang="en-US" i="1" dirty="0" err="1"/>
              <a:t>Rechartering</a:t>
            </a:r>
            <a:endParaRPr lang="en-US" i="1" dirty="0"/>
          </a:p>
          <a:p>
            <a:pPr lvl="1">
              <a:buClrTx/>
            </a:pPr>
            <a:r>
              <a:rPr lang="en-US" dirty="0"/>
              <a:t>Collect Fees</a:t>
            </a:r>
          </a:p>
          <a:p>
            <a:pPr lvl="1">
              <a:buClrTx/>
            </a:pPr>
            <a:r>
              <a:rPr lang="en-US" sz="2400" dirty="0"/>
              <a:t>District Review and Resolve Defective </a:t>
            </a:r>
            <a:r>
              <a:rPr lang="en-US" sz="2400" dirty="0" err="1"/>
              <a:t>Recharter</a:t>
            </a:r>
            <a:r>
              <a:rPr lang="en-US" sz="2400" dirty="0"/>
              <a:t> Packets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01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9A74CA1-E3E2-48F2-AD9D-EB3941D9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69"/>
            <a:ext cx="7467600" cy="1143000"/>
          </a:xfrm>
        </p:spPr>
        <p:txBody>
          <a:bodyPr/>
          <a:lstStyle/>
          <a:p>
            <a:r>
              <a:rPr lang="en-US" altLang="en-US" b="1" dirty="0">
                <a:ea typeface="Geneva" charset="-128"/>
              </a:rPr>
              <a:t>Internet </a:t>
            </a:r>
            <a:r>
              <a:rPr lang="en-US" altLang="en-US" b="1" dirty="0" err="1">
                <a:ea typeface="Geneva" charset="-128"/>
              </a:rPr>
              <a:t>Rechartering</a:t>
            </a:r>
            <a:endParaRPr lang="en-US" altLang="en-US" b="1" dirty="0">
              <a:ea typeface="Geneva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0D9C0-2CAB-438D-BEE2-D321EEF4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36" y="1170356"/>
            <a:ext cx="8305800" cy="4114800"/>
          </a:xfrm>
        </p:spPr>
        <p:txBody>
          <a:bodyPr/>
          <a:lstStyle/>
          <a:p>
            <a:pPr marL="36512" indent="0">
              <a:buClrTx/>
              <a:buFont typeface="Wingdings 2" panose="05020102010507070707" pitchFamily="18" charset="2"/>
              <a:buNone/>
              <a:defRPr/>
            </a:pPr>
            <a:r>
              <a:rPr lang="en-US" dirty="0"/>
              <a:t>Electronic Options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Electronic Authorization</a:t>
            </a:r>
          </a:p>
          <a:p>
            <a:pPr lvl="1">
              <a:buClrTx/>
              <a:buFont typeface="Arial" panose="020B0604020202020204" pitchFamily="34" charset="0"/>
              <a:buChar char="‒"/>
              <a:defRPr/>
            </a:pPr>
            <a:r>
              <a:rPr lang="en-US" dirty="0"/>
              <a:t>Available for the COR</a:t>
            </a:r>
          </a:p>
          <a:p>
            <a:pPr lvl="1">
              <a:buClrTx/>
              <a:buFont typeface="Arial" panose="020B0604020202020204" pitchFamily="34" charset="0"/>
              <a:buChar char="‒"/>
              <a:defRPr/>
            </a:pPr>
            <a:r>
              <a:rPr lang="en-US" dirty="0"/>
              <a:t>No signatures required if this option is chosen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Electronic Internet </a:t>
            </a:r>
            <a:r>
              <a:rPr lang="en-US" dirty="0" err="1"/>
              <a:t>Recharter</a:t>
            </a:r>
            <a:r>
              <a:rPr lang="en-US" dirty="0"/>
              <a:t> Payment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2525" y="3810000"/>
            <a:ext cx="607695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8250" y="5448300"/>
            <a:ext cx="5467350" cy="2381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88735" y="3690937"/>
            <a:ext cx="1981200" cy="1985146"/>
            <a:chOff x="988735" y="3690937"/>
            <a:chExt cx="1981200" cy="198514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88735" y="3690937"/>
              <a:ext cx="1981200" cy="187642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936348" y="3747270"/>
              <a:ext cx="1981200" cy="187642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FBD0D1E-C2A2-455C-9F08-218F7D83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altLang="en-US" b="1">
                <a:ea typeface="Geneva" charset="-128"/>
              </a:rPr>
              <a:t>Internet Rechartering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20074C03-4F03-4233-A026-A33BC508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8100"/>
            <a:ext cx="8229600" cy="41148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Use </a:t>
            </a:r>
            <a:r>
              <a:rPr lang="en-US" altLang="en-US" b="1" i="1" u="sng" dirty="0">
                <a:ea typeface="Geneva" charset="-128"/>
              </a:rPr>
              <a:t>this year’s </a:t>
            </a:r>
            <a:r>
              <a:rPr lang="en-US" altLang="en-US" i="1" u="sng" dirty="0">
                <a:ea typeface="Geneva" charset="-128"/>
              </a:rPr>
              <a:t>access code</a:t>
            </a:r>
            <a:endParaRPr lang="en-US" altLang="en-US" dirty="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800" dirty="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Log in as First-Time User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800" dirty="0">
              <a:ea typeface="Geneva" charset="-128"/>
              <a:hlinkClick r:id="rId2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  <a:hlinkClick r:id="rId2"/>
              </a:rPr>
              <a:t>www.hoac-bsa.org</a:t>
            </a:r>
            <a:endParaRPr lang="en-US" altLang="en-US" dirty="0">
              <a:ea typeface="Geneva" charset="-128"/>
            </a:endParaRP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altLang="en-US" dirty="0">
                <a:ea typeface="Geneva" charset="-128"/>
              </a:rPr>
              <a:t>Under “RESOURCES” tab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altLang="en-US" dirty="0">
                <a:ea typeface="Geneva" charset="-128"/>
              </a:rPr>
              <a:t>Select “Internet </a:t>
            </a:r>
            <a:r>
              <a:rPr lang="en-US" altLang="en-US" dirty="0" err="1">
                <a:ea typeface="Geneva" charset="-128"/>
              </a:rPr>
              <a:t>Rechartering</a:t>
            </a:r>
            <a:r>
              <a:rPr lang="en-US" altLang="en-US" dirty="0">
                <a:ea typeface="Geneva" charset="-128"/>
              </a:rPr>
              <a:t>”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altLang="en-US" sz="800" dirty="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ea typeface="Geneva" charset="-128"/>
              </a:rPr>
              <a:t>Supported browsers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altLang="en-US" dirty="0">
                <a:ea typeface="Geneva" charset="-128"/>
              </a:rPr>
              <a:t>Firefox, </a:t>
            </a:r>
            <a:r>
              <a:rPr lang="en-US" altLang="en-US" b="1" dirty="0">
                <a:ea typeface="Geneva" charset="-128"/>
              </a:rPr>
              <a:t>Chrome</a:t>
            </a:r>
            <a:r>
              <a:rPr lang="en-US" altLang="en-US" dirty="0">
                <a:ea typeface="Geneva" charset="-128"/>
              </a:rPr>
              <a:t> (Best), IE 10 &amp; 11, Edge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altLang="en-US" dirty="0">
                <a:ea typeface="Geneva" charset="-128"/>
              </a:rPr>
              <a:t>MAC Computers not supported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9BEBB1E-22EF-4E1E-8447-903180A0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Geneva" charset="-128"/>
              </a:rPr>
              <a:t>Internet Rechartering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FAFBBFA6-36A6-4375-ACB5-DC20DFFC629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57201" y="1417638"/>
            <a:ext cx="78486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1pPr>
            <a:lvl2pPr marL="547688" indent="-200025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2pPr>
            <a:lvl3pPr marL="785813" indent="-182563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3pPr>
            <a:lvl4pPr marL="1023938" indent="-182563">
              <a:spcBef>
                <a:spcPct val="20000"/>
              </a:spcBef>
              <a:buClr>
                <a:schemeClr val="tx1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4pPr>
            <a:lvl5pPr marL="1279525" indent="-182563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eaLnBrk="1" hangingPunct="1">
              <a:spcBef>
                <a:spcPts val="250"/>
              </a:spcBef>
              <a:buClrTx/>
              <a:buFont typeface="Wingdings 2" panose="05020102010507070707" pitchFamily="18" charset="2"/>
              <a:buChar char=""/>
            </a:pPr>
            <a:r>
              <a:rPr lang="en-US" altLang="en-US" sz="2600" dirty="0">
                <a:solidFill>
                  <a:srgbClr val="000000"/>
                </a:solidFill>
                <a:latin typeface="Verdana" panose="020B0604030504040204" pitchFamily="34" charset="0"/>
              </a:rPr>
              <a:t>Update roster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Update information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Renew Current Members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Add adult members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Add youth members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Update member data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Update positions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Ensure non-members are removed at re-charter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19889F5-7E1F-4CEA-8A7F-9265E152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Geneva" charset="-128"/>
              </a:rPr>
              <a:t>Internet Rechartering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A026A31-95EA-45FB-93BE-07124CC900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9100" y="1335088"/>
            <a:ext cx="83058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1pPr>
            <a:lvl2pPr marL="547688" indent="-200025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2pPr>
            <a:lvl3pPr marL="785813" indent="-182563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3pPr>
            <a:lvl4pPr marL="1023938" indent="-182563">
              <a:spcBef>
                <a:spcPct val="20000"/>
              </a:spcBef>
              <a:buClr>
                <a:schemeClr val="tx1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4pPr>
            <a:lvl5pPr marL="1279525" indent="-182563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marL="514350" indent="-514350" eaLnBrk="1" hangingPunct="1">
              <a:spcBef>
                <a:spcPts val="250"/>
              </a:spcBef>
              <a:buClrTx/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Update member </a:t>
            </a:r>
            <a:r>
              <a:rPr lang="en-US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fees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</a:pP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Assign “Multiple” status (youth and adults)</a:t>
            </a:r>
          </a:p>
          <a:p>
            <a:pPr lvl="1" eaLnBrk="1" hangingPunct="1">
              <a:spcBef>
                <a:spcPts val="250"/>
              </a:spcBef>
              <a:buClrTx/>
              <a:buSzPct val="100000"/>
            </a:pPr>
            <a:r>
              <a:rPr lang="en-US" alt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Sign up members for </a:t>
            </a:r>
            <a:r>
              <a:rPr lang="en-US" altLang="en-US" sz="2400" i="1" dirty="0">
                <a:solidFill>
                  <a:srgbClr val="000000"/>
                </a:solidFill>
                <a:latin typeface="Verdana" panose="020B0604030504040204" pitchFamily="34" charset="0"/>
              </a:rPr>
              <a:t>Scouts’ Life Magazine</a:t>
            </a:r>
          </a:p>
          <a:p>
            <a:pPr marL="576263" lvl="1" indent="-228600" eaLnBrk="1" hangingPunct="1">
              <a:spcBef>
                <a:spcPts val="250"/>
              </a:spcBef>
              <a:buClrTx/>
              <a:buSzPct val="100000"/>
              <a:buFont typeface="+mj-lt"/>
              <a:buAutoNum type="arabicPeriod"/>
            </a:pPr>
            <a:endParaRPr lang="en-US" altLang="en-US" sz="8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514350" indent="-514350" eaLnBrk="1" hangingPunct="1">
              <a:spcBef>
                <a:spcPts val="250"/>
              </a:spcBef>
              <a:buClrTx/>
              <a:buFont typeface="+mj-lt"/>
              <a:buAutoNum type="arabicPeriod"/>
            </a:pPr>
            <a:r>
              <a:rPr lang="en-US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Survey</a:t>
            </a:r>
            <a:r>
              <a:rPr lang="en-US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: Why Scouts are not re-chartering</a:t>
            </a:r>
          </a:p>
          <a:p>
            <a:pPr eaLnBrk="1" hangingPunct="1">
              <a:spcBef>
                <a:spcPts val="250"/>
              </a:spcBef>
              <a:buClrTx/>
              <a:buFont typeface="+mj-lt"/>
              <a:buAutoNum type="arabicPeriod"/>
            </a:pPr>
            <a:endParaRPr lang="en-US" altLang="en-US" sz="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514350" indent="-514350" eaLnBrk="1" hangingPunct="1">
              <a:spcBef>
                <a:spcPts val="250"/>
              </a:spcBef>
              <a:buClrTx/>
              <a:buFont typeface="+mj-lt"/>
              <a:buAutoNum type="arabicPeriod"/>
            </a:pPr>
            <a:r>
              <a:rPr lang="en-US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After double checking </a:t>
            </a:r>
            <a:r>
              <a:rPr lang="en-US" altLang="en-US" sz="2800" i="1" dirty="0">
                <a:solidFill>
                  <a:srgbClr val="000000"/>
                </a:solidFill>
                <a:latin typeface="Verdana" panose="020B0604030504040204" pitchFamily="34" charset="0"/>
              </a:rPr>
              <a:t>everything</a:t>
            </a:r>
            <a:r>
              <a:rPr lang="en-US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, click </a:t>
            </a:r>
            <a:r>
              <a:rPr lang="en-US" altLang="en-US" sz="28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SUBMIT</a:t>
            </a:r>
            <a:r>
              <a:rPr lang="en-US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 sends information to council</a:t>
            </a:r>
          </a:p>
          <a:p>
            <a:pPr eaLnBrk="1" hangingPunct="1">
              <a:spcBef>
                <a:spcPts val="250"/>
              </a:spcBef>
              <a:buClrTx/>
              <a:buFont typeface="+mj-lt"/>
              <a:buAutoNum type="arabicPeriod"/>
            </a:pPr>
            <a:endParaRPr lang="en-US" altLang="en-US" sz="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514350" indent="-514350" eaLnBrk="1" hangingPunct="1">
              <a:spcBef>
                <a:spcPts val="250"/>
              </a:spcBef>
              <a:buClrTx/>
              <a:buFont typeface="+mj-lt"/>
              <a:buAutoNum type="arabicPeriod"/>
            </a:pPr>
            <a:r>
              <a:rPr lang="en-US" altLang="en-US" sz="2800" b="1" u="sng" dirty="0">
                <a:solidFill>
                  <a:srgbClr val="000000"/>
                </a:solidFill>
                <a:latin typeface="Verdana" panose="020B0604030504040204" pitchFamily="34" charset="0"/>
              </a:rPr>
              <a:t>PRINT</a:t>
            </a:r>
            <a:r>
              <a:rPr lang="en-US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 paperwork </a:t>
            </a:r>
            <a:r>
              <a:rPr lang="en-US" altLang="en-US" sz="2800" dirty="0">
                <a:solidFill>
                  <a:srgbClr val="000000"/>
                </a:solidFill>
                <a:latin typeface="Verdana" panose="020B0604030504040204" pitchFamily="34" charset="0"/>
              </a:rPr>
              <a:t>and turn-in hardcopy and payment to council/district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08C7D3D-7D95-44E4-87A7-CD62CC75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1438"/>
            <a:ext cx="7467600" cy="1143001"/>
          </a:xfrm>
        </p:spPr>
        <p:txBody>
          <a:bodyPr/>
          <a:lstStyle/>
          <a:p>
            <a:r>
              <a:rPr lang="en-US" altLang="en-US" b="1">
                <a:ea typeface="Geneva" charset="-128"/>
              </a:rPr>
              <a:t>Internet Rechatering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7F11BD-CEE4-4873-B6E2-2A544645B70D}"/>
              </a:ext>
            </a:extLst>
          </p:cNvPr>
          <p:cNvSpPr>
            <a:spLocks noGrp="1" noChangeArrowheads="1"/>
          </p:cNvSpPr>
          <p:nvPr/>
        </p:nvSpPr>
        <p:spPr>
          <a:xfrm>
            <a:off x="21996" y="1071563"/>
            <a:ext cx="8610600" cy="5638800"/>
          </a:xfrm>
          <a:prstGeom prst="rect">
            <a:avLst/>
          </a:prstGeom>
        </p:spPr>
        <p:txBody>
          <a:bodyPr lIns="182880" tIns="91440">
            <a:normAutofit fontScale="250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Clr>
                <a:srgbClr val="F07F09"/>
              </a:buClr>
              <a:buFont typeface="Wingdings 2"/>
              <a:buNone/>
              <a:defRPr/>
            </a:pPr>
            <a:r>
              <a:rPr lang="en-US" altLang="en-US" sz="900" dirty="0">
                <a:solidFill>
                  <a:sysClr val="windowText" lastClr="000000"/>
                </a:solidFill>
                <a:latin typeface="Verdana"/>
              </a:rPr>
              <a:t> 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US" sz="8800" b="1" dirty="0">
                <a:solidFill>
                  <a:sysClr val="windowText" lastClr="000000"/>
                </a:solidFill>
                <a:latin typeface="Verdana"/>
              </a:rPr>
              <a:t>Obtain signatures</a:t>
            </a:r>
            <a:endParaRPr lang="en-US" sz="3200" b="1" dirty="0">
              <a:solidFill>
                <a:sysClr val="windowText" lastClr="000000"/>
              </a:solidFill>
              <a:latin typeface="Verdana"/>
            </a:endParaRP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Paper (wet signatures)</a:t>
            </a:r>
            <a:endParaRPr lang="en-US" sz="8400" b="1" dirty="0">
              <a:solidFill>
                <a:sysClr val="windowText" lastClr="000000"/>
              </a:solidFill>
              <a:latin typeface="Verdana"/>
            </a:endParaRPr>
          </a:p>
          <a:p>
            <a:pPr lvl="2" fontAlgn="auto">
              <a:spcAft>
                <a:spcPts val="0"/>
              </a:spcAft>
              <a:buClrTx/>
              <a:defRPr/>
            </a:pPr>
            <a:r>
              <a:rPr lang="en-US" sz="8000" dirty="0">
                <a:solidFill>
                  <a:sysClr val="windowText" lastClr="000000"/>
                </a:solidFill>
                <a:latin typeface="Verdana"/>
              </a:rPr>
              <a:t>Charter Organization’s Executive Officer (IH), and</a:t>
            </a:r>
          </a:p>
          <a:p>
            <a:pPr lvl="2" fontAlgn="auto">
              <a:spcAft>
                <a:spcPts val="0"/>
              </a:spcAft>
              <a:buClrTx/>
              <a:defRPr/>
            </a:pPr>
            <a:r>
              <a:rPr lang="en-US" sz="8000" dirty="0">
                <a:solidFill>
                  <a:sysClr val="windowText" lastClr="000000"/>
                </a:solidFill>
                <a:latin typeface="Verdana"/>
              </a:rPr>
              <a:t>Unit Leader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000" dirty="0">
                <a:solidFill>
                  <a:sysClr val="windowText" lastClr="000000"/>
                </a:solidFill>
                <a:latin typeface="Verdana"/>
              </a:rPr>
              <a:t>OR – only COR can elect to use electronic authorization</a:t>
            </a:r>
          </a:p>
          <a:p>
            <a:pPr fontAlgn="auto">
              <a:spcAft>
                <a:spcPts val="0"/>
              </a:spcAft>
              <a:buClrTx/>
              <a:defRPr/>
            </a:pPr>
            <a:endParaRPr lang="en-US" sz="3200" b="1" dirty="0">
              <a:solidFill>
                <a:sysClr val="windowText" lastClr="000000"/>
              </a:solidFill>
              <a:latin typeface="Verdana"/>
            </a:endParaRP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US" sz="8400" b="1" dirty="0">
                <a:solidFill>
                  <a:sysClr val="windowText" lastClr="000000"/>
                </a:solidFill>
                <a:latin typeface="Verdana"/>
              </a:rPr>
              <a:t>Note:</a:t>
            </a: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 “Submit to Council” on </a:t>
            </a:r>
            <a:r>
              <a:rPr lang="en-US" sz="8400" b="1" dirty="0">
                <a:solidFill>
                  <a:sysClr val="windowText" lastClr="000000"/>
                </a:solidFill>
                <a:latin typeface="Verdana"/>
              </a:rPr>
              <a:t>Internet</a:t>
            </a: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 = </a:t>
            </a:r>
            <a:r>
              <a:rPr lang="en-US" sz="8400" u="sng" dirty="0">
                <a:solidFill>
                  <a:sysClr val="windowText" lastClr="000000"/>
                </a:solidFill>
                <a:latin typeface="Verdana"/>
              </a:rPr>
              <a:t>NOT</a:t>
            </a: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 COMPLETED</a:t>
            </a:r>
            <a:endParaRPr lang="en-US" sz="8400" b="1" dirty="0">
              <a:solidFill>
                <a:sysClr val="windowText" lastClr="000000"/>
              </a:solidFill>
              <a:latin typeface="Verdana"/>
            </a:endParaRPr>
          </a:p>
          <a:p>
            <a:pPr marL="0" indent="0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en-US" sz="3200" b="1" dirty="0">
              <a:solidFill>
                <a:sysClr val="windowText" lastClr="000000"/>
              </a:solidFill>
              <a:latin typeface="Verdana"/>
            </a:endParaRP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US" sz="8800" b="1" dirty="0">
                <a:solidFill>
                  <a:sysClr val="windowText" lastClr="000000"/>
                </a:solidFill>
                <a:latin typeface="Verdana"/>
              </a:rPr>
              <a:t>Paperwork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Printed Recharter, New Applications, Adult Background Authorization Forms, Fees, SCOUTPAY Receipts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Take to your District </a:t>
            </a:r>
            <a:r>
              <a:rPr lang="en-US" sz="8400" dirty="0" err="1">
                <a:solidFill>
                  <a:sysClr val="windowText" lastClr="000000"/>
                </a:solidFill>
                <a:latin typeface="Verdana"/>
              </a:rPr>
              <a:t>Recharter</a:t>
            </a: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 Meeting</a:t>
            </a:r>
            <a:endParaRPr lang="en-US" sz="8800" b="1" dirty="0">
              <a:solidFill>
                <a:sysClr val="windowText" lastClr="000000"/>
              </a:solidFill>
              <a:latin typeface="Verdana"/>
            </a:endParaRP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OR – take to the Council Service Center</a:t>
            </a:r>
          </a:p>
          <a:p>
            <a:pPr marL="347472" lvl="1" indent="0" fontAlgn="auto">
              <a:spcAft>
                <a:spcPts val="0"/>
              </a:spcAft>
              <a:buClrTx/>
              <a:buNone/>
              <a:defRPr/>
            </a:pPr>
            <a:endParaRPr lang="en-US" sz="3200" b="1" dirty="0">
              <a:solidFill>
                <a:sysClr val="windowText" lastClr="000000"/>
              </a:solidFill>
              <a:latin typeface="Verdana"/>
            </a:endParaRP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US" sz="8800" b="1" dirty="0">
                <a:solidFill>
                  <a:sysClr val="windowText" lastClr="000000"/>
                </a:solidFill>
                <a:latin typeface="Verdana"/>
              </a:rPr>
              <a:t>Fees - </a:t>
            </a:r>
            <a:r>
              <a:rPr lang="en-US" sz="8800" dirty="0">
                <a:solidFill>
                  <a:sysClr val="windowText" lastClr="000000"/>
                </a:solidFill>
                <a:latin typeface="Verdana"/>
              </a:rPr>
              <a:t>P</a:t>
            </a:r>
            <a:r>
              <a:rPr lang="en-US" sz="8800" dirty="0">
                <a:solidFill>
                  <a:schemeClr val="bg1"/>
                </a:solidFill>
              </a:rPr>
              <a:t>ay directly with check or unit account</a:t>
            </a:r>
            <a:r>
              <a:rPr lang="en-US" sz="8800" b="1" dirty="0">
                <a:solidFill>
                  <a:schemeClr val="bg1"/>
                </a:solidFill>
              </a:rPr>
              <a:t>.</a:t>
            </a:r>
            <a:r>
              <a:rPr lang="en-US" sz="8800" b="1" dirty="0">
                <a:solidFill>
                  <a:schemeClr val="bg1"/>
                </a:solidFill>
                <a:latin typeface="Verdana"/>
              </a:rPr>
              <a:t> 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000" dirty="0">
                <a:solidFill>
                  <a:schemeClr val="bg1"/>
                </a:solidFill>
                <a:latin typeface="Verdana"/>
              </a:rPr>
              <a:t>Paid at yo</a:t>
            </a:r>
            <a:r>
              <a:rPr lang="en-US" sz="8000" dirty="0">
                <a:solidFill>
                  <a:sysClr val="windowText" lastClr="000000"/>
                </a:solidFill>
                <a:latin typeface="Verdana"/>
              </a:rPr>
              <a:t>ur District </a:t>
            </a:r>
            <a:r>
              <a:rPr lang="en-US" sz="8000" dirty="0" err="1">
                <a:solidFill>
                  <a:sysClr val="windowText" lastClr="000000"/>
                </a:solidFill>
                <a:latin typeface="Verdana"/>
              </a:rPr>
              <a:t>Recharter</a:t>
            </a:r>
            <a:r>
              <a:rPr lang="en-US" sz="8000" dirty="0">
                <a:solidFill>
                  <a:sysClr val="windowText" lastClr="000000"/>
                </a:solidFill>
                <a:latin typeface="Verdana"/>
              </a:rPr>
              <a:t> Meeting</a:t>
            </a:r>
          </a:p>
          <a:p>
            <a:pPr lvl="1" fontAlgn="auto">
              <a:spcAft>
                <a:spcPts val="0"/>
              </a:spcAft>
              <a:buClrTx/>
              <a:defRPr/>
            </a:pPr>
            <a:r>
              <a:rPr lang="en-US" sz="8400" dirty="0">
                <a:solidFill>
                  <a:sysClr val="windowText" lastClr="000000"/>
                </a:solidFill>
                <a:latin typeface="Verdana"/>
              </a:rPr>
              <a:t>OR – at the </a:t>
            </a:r>
            <a:r>
              <a:rPr lang="en-US" sz="8800" dirty="0">
                <a:solidFill>
                  <a:sysClr val="windowText" lastClr="000000"/>
                </a:solidFill>
                <a:latin typeface="Verdana"/>
              </a:rPr>
              <a:t>Council Service Center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51F0FB-A0F5-42BA-B51C-2B7B8E59B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2726"/>
            <a:ext cx="4110644" cy="53201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49C1B2-CD1E-445E-ACC9-E50949B1048C}"/>
              </a:ext>
            </a:extLst>
          </p:cNvPr>
          <p:cNvSpPr>
            <a:spLocks noGrp="1" noChangeArrowheads="1"/>
          </p:cNvSpPr>
          <p:nvPr/>
        </p:nvSpPr>
        <p:spPr>
          <a:xfrm>
            <a:off x="5229225" y="381000"/>
            <a:ext cx="3406775" cy="5257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Verdana"/>
              </a:rPr>
              <a:t>Charter Renewal Application</a:t>
            </a:r>
            <a:endParaRPr lang="en-US" sz="4000" u="sng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E31B52D5-6F86-4EBF-90F8-80F0DBF9F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050132"/>
            <a:ext cx="248285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1pPr>
            <a:lvl2pPr marL="722313" indent="-27305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2pPr>
            <a:lvl3pPr marL="1004888" indent="-255588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3pPr>
            <a:lvl4pPr marL="1279525" indent="-236538">
              <a:spcBef>
                <a:spcPct val="20000"/>
              </a:spcBef>
              <a:buClr>
                <a:schemeClr val="tx1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4pPr>
            <a:lvl5pPr marL="1489075" indent="-182563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5pPr>
            <a:lvl6pPr marL="19462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6pPr>
            <a:lvl7pPr marL="24034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7pPr>
            <a:lvl8pPr marL="28606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8pPr>
            <a:lvl9pPr marL="33178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If the Executive Officer has changed, cross this out and write in correct information</a:t>
            </a:r>
          </a:p>
        </p:txBody>
      </p:sp>
      <p:sp>
        <p:nvSpPr>
          <p:cNvPr id="35845" name="Arrow: Right 12">
            <a:extLst>
              <a:ext uri="{FF2B5EF4-FFF2-40B4-BE49-F238E27FC236}">
                <a16:creationId xmlns:a16="http://schemas.microsoft.com/office/drawing/2014/main" id="{73665ED6-CE17-4572-9F68-5022EA65C8F1}"/>
              </a:ext>
            </a:extLst>
          </p:cNvPr>
          <p:cNvSpPr>
            <a:spLocks noChangeArrowheads="1"/>
          </p:cNvSpPr>
          <p:nvPr/>
        </p:nvSpPr>
        <p:spPr bwMode="auto">
          <a:xfrm rot="7413938">
            <a:off x="2282870" y="1698543"/>
            <a:ext cx="1011238" cy="357187"/>
          </a:xfrm>
          <a:prstGeom prst="rightArrow">
            <a:avLst>
              <a:gd name="adj1" fmla="val 50000"/>
              <a:gd name="adj2" fmla="val 50056"/>
            </a:avLst>
          </a:prstGeom>
          <a:solidFill>
            <a:srgbClr val="FF0000"/>
          </a:solidFill>
          <a:ln w="42500" algn="ctr">
            <a:solidFill>
              <a:srgbClr val="741B25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1pPr>
            <a:lvl2pPr marL="722313" indent="-273050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2pPr>
            <a:lvl3pPr marL="1004888" indent="-255588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3pPr>
            <a:lvl4pPr marL="1279525" indent="-236538">
              <a:spcBef>
                <a:spcPct val="20000"/>
              </a:spcBef>
              <a:buClr>
                <a:schemeClr val="tx1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4pPr>
            <a:lvl5pPr marL="1489075" indent="-182563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5pPr>
            <a:lvl6pPr marL="19462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6pPr>
            <a:lvl7pPr marL="24034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7pPr>
            <a:lvl8pPr marL="28606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8pPr>
            <a:lvl9pPr marL="33178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D65E729-F222-419F-B28E-5E422DAFC5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05400" y="2365376"/>
            <a:ext cx="3657600" cy="32734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b="1" i="1" dirty="0"/>
              <a:t>Requires Signatures from unless COR signs electronically: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i="1" dirty="0"/>
              <a:t>Executive Officer (IH)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i="1" dirty="0"/>
              <a:t>Unit Leader</a:t>
            </a:r>
          </a:p>
          <a:p>
            <a:pPr lvl="2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i="1" dirty="0"/>
              <a:t>Cubmaster</a:t>
            </a:r>
          </a:p>
          <a:p>
            <a:pPr lvl="2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i="1" dirty="0"/>
              <a:t>Scoutmaster</a:t>
            </a:r>
          </a:p>
          <a:p>
            <a:pPr lvl="2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i="1" dirty="0"/>
              <a:t>Crew Advisor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US" b="1" i="1" u="sng" dirty="0"/>
              <a:t>NOT</a:t>
            </a:r>
            <a:r>
              <a:rPr lang="en-US" b="1" i="1" dirty="0"/>
              <a:t> Committee Chair or Renewal Processor</a:t>
            </a:r>
          </a:p>
          <a:p>
            <a:pPr lvl="1" algn="ctr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6C8E56-32E8-48A9-8542-2C155EDF9194}"/>
              </a:ext>
            </a:extLst>
          </p:cNvPr>
          <p:cNvSpPr>
            <a:spLocks noGrp="1" noChangeArrowheads="1"/>
          </p:cNvSpPr>
          <p:nvPr/>
        </p:nvSpPr>
        <p:spPr>
          <a:xfrm>
            <a:off x="4876800" y="606425"/>
            <a:ext cx="3406775" cy="5257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Verdana"/>
              </a:rPr>
              <a:t>Annual Charter Agreement</a:t>
            </a:r>
            <a:endParaRPr lang="en-US" sz="4000" u="sng" dirty="0">
              <a:solidFill>
                <a:srgbClr val="FF0000"/>
              </a:solidFill>
              <a:latin typeface="Verdana"/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B3AC3BBF-CBC6-445F-8392-501DD5D001C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724400" y="2590800"/>
            <a:ext cx="3810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1pPr>
            <a:lvl2pPr marL="547688" indent="-200025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2pPr>
            <a:lvl3pPr marL="785813" indent="-182563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3pPr>
            <a:lvl4pPr marL="1023938" indent="-182563">
              <a:spcBef>
                <a:spcPct val="20000"/>
              </a:spcBef>
              <a:buClr>
                <a:schemeClr val="tx1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4pPr>
            <a:lvl5pPr marL="1279525" indent="-182563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50"/>
              </a:spcBef>
              <a:buClrTx/>
              <a:buFont typeface="Wingdings 2" panose="05020102010507070707" pitchFamily="18" charset="2"/>
              <a:buChar char=""/>
            </a:pPr>
            <a:r>
              <a:rPr lang="en-US" altLang="en-US" sz="2000" b="1" i="1" dirty="0">
                <a:solidFill>
                  <a:srgbClr val="000000"/>
                </a:solidFill>
                <a:latin typeface="Verdana" panose="020B0604030504040204" pitchFamily="34" charset="0"/>
              </a:rPr>
              <a:t>Requires Signatures from:</a:t>
            </a:r>
          </a:p>
          <a:p>
            <a:pPr lvl="1" eaLnBrk="1" hangingPunct="1">
              <a:lnSpc>
                <a:spcPct val="90000"/>
              </a:lnSpc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1800" b="1" i="1" dirty="0">
                <a:solidFill>
                  <a:srgbClr val="000000"/>
                </a:solidFill>
                <a:latin typeface="Verdana" panose="020B0604030504040204" pitchFamily="34" charset="0"/>
              </a:rPr>
              <a:t>Executive Officer (IH)</a:t>
            </a:r>
          </a:p>
          <a:p>
            <a:pPr lvl="1" eaLnBrk="1" hangingPunct="1">
              <a:lnSpc>
                <a:spcPct val="90000"/>
              </a:lnSpc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1800" b="1" i="1" dirty="0">
                <a:solidFill>
                  <a:srgbClr val="000000"/>
                </a:solidFill>
                <a:latin typeface="Verdana" panose="020B0604030504040204" pitchFamily="34" charset="0"/>
              </a:rPr>
              <a:t>Charter Organization Rep. (COR)</a:t>
            </a:r>
          </a:p>
          <a:p>
            <a:pPr lvl="1" eaLnBrk="1" hangingPunct="1">
              <a:lnSpc>
                <a:spcPct val="90000"/>
              </a:lnSpc>
              <a:spcBef>
                <a:spcPts val="250"/>
              </a:spcBef>
              <a:buClrTx/>
              <a:buSzPct val="100000"/>
              <a:buFont typeface="Verdana" panose="020B0604030504040204" pitchFamily="34" charset="0"/>
              <a:buChar char="◦"/>
            </a:pPr>
            <a:r>
              <a:rPr lang="en-US" altLang="en-US" sz="1800" b="1" i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This is a necessary conversation</a:t>
            </a:r>
          </a:p>
          <a:p>
            <a:pPr lvl="1" algn="ctr" eaLnBrk="1" hangingPunct="1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ct val="100000"/>
              <a:buFont typeface="Verdana" panose="020B0604030504040204" pitchFamily="34" charset="0"/>
              <a:buChar char="◦"/>
            </a:pPr>
            <a:endParaRPr lang="en-US" alt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3FD8F7DF-B187-43FB-94C4-A769A4B5F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766763"/>
            <a:ext cx="41148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750DBCD0-C67F-4517-A6AC-958BEEFE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Geneva" charset="-128"/>
              </a:rPr>
              <a:t>Questions?</a:t>
            </a:r>
          </a:p>
        </p:txBody>
      </p:sp>
      <p:pic>
        <p:nvPicPr>
          <p:cNvPr id="1028" name="Picture 4" descr="recharter – John Ross Distri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91" y="2286000"/>
            <a:ext cx="465761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41F1D8-1166-4DEF-8357-6C1748F9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000" dirty="0"/>
              <a:t>Phase 3 - </a:t>
            </a:r>
            <a:r>
              <a:rPr lang="en-US" sz="12000" b="1" dirty="0"/>
              <a:t>Do Your Duty </a:t>
            </a:r>
            <a:r>
              <a:rPr lang="en-US" sz="9600" dirty="0"/>
              <a:t>(October – December)</a:t>
            </a:r>
          </a:p>
          <a:p>
            <a:pPr lvl="1">
              <a:buClrTx/>
            </a:pPr>
            <a:r>
              <a:rPr lang="en-US" sz="10400" dirty="0"/>
              <a:t>Council Review and Posting of Charters</a:t>
            </a:r>
          </a:p>
          <a:p>
            <a:pPr lvl="1">
              <a:buClrTx/>
            </a:pPr>
            <a:endParaRPr lang="en-US" sz="10400" dirty="0"/>
          </a:p>
          <a:p>
            <a:pPr lvl="1"/>
            <a:endParaRPr lang="en-US" sz="8600" dirty="0"/>
          </a:p>
          <a:p>
            <a:pPr lvl="1"/>
            <a:endParaRPr lang="en-US" sz="8600" dirty="0"/>
          </a:p>
          <a:p>
            <a:pPr marL="0" indent="0">
              <a:buNone/>
            </a:pPr>
            <a:r>
              <a:rPr lang="en-US" sz="12000" dirty="0"/>
              <a:t>Phase 4 - </a:t>
            </a:r>
            <a:r>
              <a:rPr lang="en-US" sz="12000" b="1" dirty="0"/>
              <a:t>Raise the Colors </a:t>
            </a:r>
            <a:r>
              <a:rPr lang="en-US" sz="9600" dirty="0"/>
              <a:t>(December – February)</a:t>
            </a:r>
            <a:endParaRPr lang="en-US" sz="10400" dirty="0"/>
          </a:p>
          <a:p>
            <a:pPr lvl="1">
              <a:buClrTx/>
            </a:pPr>
            <a:r>
              <a:rPr lang="en-US" sz="10400" dirty="0"/>
              <a:t>Unit Leader Print Cards</a:t>
            </a:r>
          </a:p>
          <a:p>
            <a:pPr lvl="1">
              <a:buClrTx/>
            </a:pPr>
            <a:r>
              <a:rPr lang="en-US" sz="10400" dirty="0"/>
              <a:t>Charter Presentations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B8A089-02AD-45F5-8754-E802EB4F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z="4400" b="1" dirty="0"/>
              <a:t>Charter Renewal - Phases 3 &amp; 4</a:t>
            </a:r>
          </a:p>
        </p:txBody>
      </p:sp>
    </p:spTree>
    <p:extLst>
      <p:ext uri="{BB962C8B-B14F-4D97-AF65-F5344CB8AC3E}">
        <p14:creationId xmlns:p14="http://schemas.microsoft.com/office/powerpoint/2010/main" val="114428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35BE198-A262-4471-9DF9-A3E26C94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Availability and Due Date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7881D3A-BB8D-4FB9-8174-A6C16F62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1148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400" b="1" dirty="0">
                <a:ea typeface="Geneva" charset="-128"/>
              </a:rPr>
              <a:t>Log On – August 1, 2021</a:t>
            </a:r>
            <a:endParaRPr lang="en-US" altLang="en-US" sz="2400" dirty="0">
              <a:ea typeface="Geneva" charset="-128"/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Geneva" charset="-128"/>
              </a:rPr>
              <a:t>Log on for </a:t>
            </a:r>
            <a:r>
              <a:rPr lang="en-US" altLang="en-US" sz="2000" i="1" dirty="0">
                <a:ea typeface="Geneva" charset="-128"/>
              </a:rPr>
              <a:t>Internet Recharter </a:t>
            </a:r>
            <a:r>
              <a:rPr lang="en-US" altLang="en-US" sz="2000" dirty="0">
                <a:ea typeface="Geneva" charset="-128"/>
              </a:rPr>
              <a:t>3-months (</a:t>
            </a:r>
            <a:r>
              <a:rPr lang="en-US" altLang="en-US" sz="2000" dirty="0">
                <a:solidFill>
                  <a:srgbClr val="FF0000"/>
                </a:solidFill>
                <a:ea typeface="Geneva" charset="-128"/>
              </a:rPr>
              <a:t>August 1</a:t>
            </a:r>
            <a:r>
              <a:rPr lang="en-US" altLang="en-US" sz="2000" dirty="0">
                <a:ea typeface="Geneva" charset="-128"/>
              </a:rPr>
              <a:t>) prior to</a:t>
            </a:r>
          </a:p>
          <a:p>
            <a:pPr marL="449263" lvl="1" indent="0">
              <a:buClrTx/>
              <a:buNone/>
            </a:pPr>
            <a:r>
              <a:rPr lang="en-US" altLang="en-US" sz="2000" dirty="0">
                <a:ea typeface="Geneva" charset="-128"/>
              </a:rPr>
              <a:t>	renewal date, October 30, 2021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Geneva" charset="-128"/>
              </a:rPr>
              <a:t>ALL units… ALL recharter documentation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altLang="en-US" sz="2000" b="1" u="sng" dirty="0">
                <a:ea typeface="Geneva" charset="-128"/>
              </a:rPr>
              <a:t>LATE</a:t>
            </a:r>
            <a:r>
              <a:rPr lang="en-US" altLang="en-US" sz="2000" dirty="0">
                <a:ea typeface="Geneva" charset="-128"/>
              </a:rPr>
              <a:t> Charters… </a:t>
            </a:r>
          </a:p>
          <a:p>
            <a:pPr marL="449263" lvl="1" indent="0">
              <a:buClrTx/>
              <a:buNone/>
            </a:pPr>
            <a:r>
              <a:rPr lang="en-US" altLang="en-US" sz="2000" dirty="0">
                <a:ea typeface="Geneva" charset="-128"/>
              </a:rPr>
              <a:t>	NO Grace Period, NO Insurance, NO Advancement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endParaRPr lang="en-US" altLang="en-US" sz="2000" b="1" dirty="0">
              <a:ea typeface="Geneva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400" b="1" dirty="0">
                <a:ea typeface="Geneva" charset="-128"/>
              </a:rPr>
              <a:t>District </a:t>
            </a:r>
            <a:r>
              <a:rPr lang="en-US" altLang="en-US" sz="2400" b="1" dirty="0" err="1">
                <a:ea typeface="Geneva" charset="-128"/>
              </a:rPr>
              <a:t>Recharter</a:t>
            </a:r>
            <a:r>
              <a:rPr lang="en-US" altLang="en-US" sz="2400" b="1" dirty="0">
                <a:ea typeface="Geneva" charset="-128"/>
              </a:rPr>
              <a:t> Turn-in Dates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Geneva" charset="-128"/>
              </a:rPr>
              <a:t>Ask your Unit Commissioner or District Professional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Geneva" charset="-128"/>
              </a:rPr>
              <a:t>Several Opportunities Sept - Mid October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4D7157B-183C-4B8C-BC0B-D261CF0C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Just Like Last Year…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3085-A311-4C3B-9467-C07F5BC5F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1148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Geneva" charset="-128"/>
              </a:rPr>
              <a:t>Recharter cycle will coincide with the Scouting program year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ALL Adults </a:t>
            </a:r>
            <a:r>
              <a:rPr lang="en-US" sz="2400" dirty="0"/>
              <a:t>must complete Youth Protection Training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ALL NEW Adults </a:t>
            </a:r>
            <a:r>
              <a:rPr lang="en-US" sz="2400" dirty="0"/>
              <a:t>must have Background Authorizations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ALL Direct Contact Leaders </a:t>
            </a:r>
            <a:r>
              <a:rPr lang="en-US" sz="2400" dirty="0"/>
              <a:t>must be fully trained 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Council Program Fee - $39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Free Rank Advancement for all Scouts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Registration Fee Assistance </a:t>
            </a:r>
            <a:r>
              <a:rPr lang="en-US" sz="2400" dirty="0"/>
              <a:t>(up to 50% off)</a:t>
            </a:r>
          </a:p>
          <a:p>
            <a:pPr marL="449263" lvl="1" indent="0">
              <a:buClrTx/>
              <a:buNone/>
              <a:defRPr/>
            </a:pPr>
            <a:r>
              <a:rPr lang="en-US" sz="2000" dirty="0"/>
              <a:t>*Contact your District Professional for assistance opportunities and application information.</a:t>
            </a:r>
          </a:p>
          <a:p>
            <a:pPr marL="449263" lvl="1" indent="0">
              <a:buClrTx/>
              <a:buNone/>
              <a:defRPr/>
            </a:pPr>
            <a:endParaRPr lang="en-US" sz="2000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8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F10482D-270C-4A47-9361-228A4595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Just Like Last Year…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567" y="2057400"/>
            <a:ext cx="6998865" cy="147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600"/>
            <a:ext cx="9144000" cy="5917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D4F070-5314-48D7-A2A6-8FFA6304EEF7}"/>
              </a:ext>
            </a:extLst>
          </p:cNvPr>
          <p:cNvSpPr txBox="1">
            <a:spLocks/>
          </p:cNvSpPr>
          <p:nvPr/>
        </p:nvSpPr>
        <p:spPr bwMode="auto">
          <a:xfrm>
            <a:off x="2095500" y="4630341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Franklin Gothic Book" charset="0"/>
                <a:ea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Franklin Gothic Book" charset="0"/>
                <a:ea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Franklin Gothic Book" charset="0"/>
                <a:ea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Franklin Gothic Book" charset="0"/>
                <a:ea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Franklin Gothic Book" charset="0"/>
                <a:ea typeface="Genev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Franklin Gothic Book" charset="0"/>
                <a:ea typeface="Genev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Franklin Gothic Book" charset="0"/>
                <a:ea typeface="Genev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Franklin Gothic Book" charset="0"/>
                <a:ea typeface="Geneva" charset="0"/>
              </a:defRPr>
            </a:lvl9pPr>
          </a:lstStyle>
          <a:p>
            <a:r>
              <a:rPr lang="en-US" altLang="en-US" b="1" dirty="0">
                <a:ea typeface="Geneva" charset="-128"/>
              </a:rPr>
              <a:t>August - November</a:t>
            </a:r>
          </a:p>
        </p:txBody>
      </p:sp>
    </p:spTree>
    <p:extLst>
      <p:ext uri="{BB962C8B-B14F-4D97-AF65-F5344CB8AC3E}">
        <p14:creationId xmlns:p14="http://schemas.microsoft.com/office/powerpoint/2010/main" val="310562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F10482D-270C-4A47-9361-228A4595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Only for New Scouts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139" y="1417638"/>
            <a:ext cx="8249436" cy="868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1416" y="2209800"/>
            <a:ext cx="4522071" cy="184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060735"/>
            <a:ext cx="7661048" cy="21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1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F10482D-270C-4A47-9361-228A4595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Geneva" charset="-128"/>
              </a:rPr>
              <a:t>Just Like Last Year…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2985" y="2547928"/>
            <a:ext cx="2756030" cy="2252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36" y="1593767"/>
            <a:ext cx="7397764" cy="7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26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1332</TotalTime>
  <Words>1813</Words>
  <Application>Microsoft Office PowerPoint</Application>
  <PresentationFormat>On-screen Show (4:3)</PresentationFormat>
  <Paragraphs>311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Courier New</vt:lpstr>
      <vt:lpstr>Franklin Gothic Book</vt:lpstr>
      <vt:lpstr>Optima Bold Italic</vt:lpstr>
      <vt:lpstr>Verdana</vt:lpstr>
      <vt:lpstr>Wingdings</vt:lpstr>
      <vt:lpstr>Wingdings 2</vt:lpstr>
      <vt:lpstr>Technic</vt:lpstr>
      <vt:lpstr>Re-charter training  2021-2022  100% ACCURATE &amp; On-TIME</vt:lpstr>
      <vt:lpstr>Additional Recharter Training</vt:lpstr>
      <vt:lpstr>Charter Renewal - Phases 1 &amp; 2</vt:lpstr>
      <vt:lpstr>Charter Renewal - Phases 3 &amp; 4</vt:lpstr>
      <vt:lpstr>Availability and Due Date</vt:lpstr>
      <vt:lpstr>Just Like Last Year…</vt:lpstr>
      <vt:lpstr>Just Like Last Year…</vt:lpstr>
      <vt:lpstr>Only for New Scouts</vt:lpstr>
      <vt:lpstr>Just Like Last Year…</vt:lpstr>
      <vt:lpstr>New This Year…</vt:lpstr>
      <vt:lpstr>New This Year…</vt:lpstr>
      <vt:lpstr>Be Prepared… Do This First</vt:lpstr>
      <vt:lpstr>Be Prepared</vt:lpstr>
      <vt:lpstr>Be Prepared</vt:lpstr>
      <vt:lpstr>Be Prepared</vt:lpstr>
      <vt:lpstr>Be Prepared</vt:lpstr>
      <vt:lpstr>Direct Contact Leaders that Require Position Specific Training</vt:lpstr>
      <vt:lpstr>Do Your Best… The Process</vt:lpstr>
      <vt:lpstr>Do Your Best</vt:lpstr>
      <vt:lpstr>2021-2022 Fees</vt:lpstr>
      <vt:lpstr>2 Ways for Families to Pay</vt:lpstr>
      <vt:lpstr>Required Unit Membership</vt:lpstr>
      <vt:lpstr>Required Unit Membership</vt:lpstr>
      <vt:lpstr>Required Unit Membership</vt:lpstr>
      <vt:lpstr>IMPORTANT !!!</vt:lpstr>
      <vt:lpstr>Required Unit Membership</vt:lpstr>
      <vt:lpstr>IMPORTANT !!!</vt:lpstr>
      <vt:lpstr>Information Input (online recharter will allow…but when synced with other systems, things get screwed up)</vt:lpstr>
      <vt:lpstr>Information Input</vt:lpstr>
      <vt:lpstr>Internet Rechartering</vt:lpstr>
      <vt:lpstr>Internet Rechartering</vt:lpstr>
      <vt:lpstr>Internet Rechartering</vt:lpstr>
      <vt:lpstr>Internet Rechartering</vt:lpstr>
      <vt:lpstr>Internet Rechatering</vt:lpstr>
      <vt:lpstr>PowerPoint Presentation</vt:lpstr>
      <vt:lpstr>PowerPoint Presentation</vt:lpstr>
      <vt:lpstr>Questions?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Darin Kinn</dc:creator>
  <cp:lastModifiedBy>Travis Rubelee</cp:lastModifiedBy>
  <cp:revision>160</cp:revision>
  <dcterms:created xsi:type="dcterms:W3CDTF">2010-12-13T17:28:22Z</dcterms:created>
  <dcterms:modified xsi:type="dcterms:W3CDTF">2021-07-23T14:38:41Z</dcterms:modified>
</cp:coreProperties>
</file>