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9"/>
  </p:notesMasterIdLst>
  <p:handoutMasterIdLst>
    <p:handoutMasterId r:id="rId50"/>
  </p:handoutMasterIdLst>
  <p:sldIdLst>
    <p:sldId id="256" r:id="rId2"/>
    <p:sldId id="257" r:id="rId3"/>
    <p:sldId id="258" r:id="rId4"/>
    <p:sldId id="326" r:id="rId5"/>
    <p:sldId id="327" r:id="rId6"/>
    <p:sldId id="330" r:id="rId7"/>
    <p:sldId id="329" r:id="rId8"/>
    <p:sldId id="328" r:id="rId9"/>
    <p:sldId id="332" r:id="rId10"/>
    <p:sldId id="259" r:id="rId11"/>
    <p:sldId id="331" r:id="rId12"/>
    <p:sldId id="262" r:id="rId13"/>
    <p:sldId id="286" r:id="rId14"/>
    <p:sldId id="268" r:id="rId15"/>
    <p:sldId id="302" r:id="rId16"/>
    <p:sldId id="335" r:id="rId17"/>
    <p:sldId id="312" r:id="rId18"/>
    <p:sldId id="303" r:id="rId19"/>
    <p:sldId id="304" r:id="rId20"/>
    <p:sldId id="309" r:id="rId21"/>
    <p:sldId id="267" r:id="rId22"/>
    <p:sldId id="269" r:id="rId23"/>
    <p:sldId id="333" r:id="rId24"/>
    <p:sldId id="272" r:id="rId25"/>
    <p:sldId id="273" r:id="rId26"/>
    <p:sldId id="275" r:id="rId27"/>
    <p:sldId id="277" r:id="rId28"/>
    <p:sldId id="314" r:id="rId29"/>
    <p:sldId id="334" r:id="rId30"/>
    <p:sldId id="263" r:id="rId31"/>
    <p:sldId id="279" r:id="rId32"/>
    <p:sldId id="264" r:id="rId33"/>
    <p:sldId id="265" r:id="rId34"/>
    <p:sldId id="266" r:id="rId35"/>
    <p:sldId id="306" r:id="rId36"/>
    <p:sldId id="305" r:id="rId37"/>
    <p:sldId id="287" r:id="rId38"/>
    <p:sldId id="315" r:id="rId39"/>
    <p:sldId id="316" r:id="rId40"/>
    <p:sldId id="317" r:id="rId41"/>
    <p:sldId id="318" r:id="rId42"/>
    <p:sldId id="319" r:id="rId43"/>
    <p:sldId id="322" r:id="rId44"/>
    <p:sldId id="323" r:id="rId45"/>
    <p:sldId id="324" r:id="rId46"/>
    <p:sldId id="299" r:id="rId47"/>
    <p:sldId id="298"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ckendick, Keith " initials="" lastIdx="0" clrIdx="0"/>
  <p:cmAuthor id="1" name="Herb Strain" initials="HS" lastIdx="2" clrIdx="1">
    <p:extLst>
      <p:ext uri="{19B8F6BF-5375-455C-9EA6-DF929625EA0E}">
        <p15:presenceInfo xmlns:p15="http://schemas.microsoft.com/office/powerpoint/2012/main" userId="b80e4842ec96ea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EA2D00"/>
    <a:srgbClr val="FF8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5" d="100"/>
          <a:sy n="115" d="100"/>
        </p:scale>
        <p:origin x="804"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5T17:49:20.384" idx="1">
    <p:pos x="5650" y="72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3379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3379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45F3937-0A7A-449C-B595-B5CEF25BFB5A}" type="slidenum">
              <a:rPr lang="en-US"/>
              <a:pPr/>
              <a:t>‹#›</a:t>
            </a:fld>
            <a:endParaRPr lang="en-US" dirty="0"/>
          </a:p>
        </p:txBody>
      </p:sp>
    </p:spTree>
    <p:extLst>
      <p:ext uri="{BB962C8B-B14F-4D97-AF65-F5344CB8AC3E}">
        <p14:creationId xmlns:p14="http://schemas.microsoft.com/office/powerpoint/2010/main" val="4060801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9F03235-A90C-414C-A6FD-09864416F8E7}" type="datetimeFigureOut">
              <a:rPr lang="en-US" smtClean="0"/>
              <a:t>9/27/2018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5350732-EEAD-4F87-B61E-2CFA3968EFC3}" type="slidenum">
              <a:rPr lang="en-US" smtClean="0"/>
              <a:t>‹#›</a:t>
            </a:fld>
            <a:endParaRPr lang="en-US" dirty="0"/>
          </a:p>
        </p:txBody>
      </p:sp>
    </p:spTree>
    <p:extLst>
      <p:ext uri="{BB962C8B-B14F-4D97-AF65-F5344CB8AC3E}">
        <p14:creationId xmlns:p14="http://schemas.microsoft.com/office/powerpoint/2010/main" val="104731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50732-EEAD-4F87-B61E-2CFA3968EFC3}" type="slidenum">
              <a:rPr lang="en-US" smtClean="0"/>
              <a:t>15</a:t>
            </a:fld>
            <a:endParaRPr lang="en-US" dirty="0"/>
          </a:p>
        </p:txBody>
      </p:sp>
    </p:spTree>
    <p:extLst>
      <p:ext uri="{BB962C8B-B14F-4D97-AF65-F5344CB8AC3E}">
        <p14:creationId xmlns:p14="http://schemas.microsoft.com/office/powerpoint/2010/main" val="3569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50732-EEAD-4F87-B61E-2CFA3968EFC3}" type="slidenum">
              <a:rPr lang="en-US" smtClean="0"/>
              <a:t>16</a:t>
            </a:fld>
            <a:endParaRPr lang="en-US" dirty="0"/>
          </a:p>
        </p:txBody>
      </p:sp>
    </p:spTree>
    <p:extLst>
      <p:ext uri="{BB962C8B-B14F-4D97-AF65-F5344CB8AC3E}">
        <p14:creationId xmlns:p14="http://schemas.microsoft.com/office/powerpoint/2010/main" val="287907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b="1" dirty="0"/>
              <a:t>****</a:t>
            </a:r>
          </a:p>
          <a:p>
            <a:pPr>
              <a:defRPr/>
            </a:pPr>
            <a:r>
              <a:rPr lang="en-US" b="1" dirty="0"/>
              <a:t>NOTE TO PRESENTER:</a:t>
            </a:r>
          </a:p>
          <a:p>
            <a:pPr>
              <a:defRPr/>
            </a:pPr>
            <a:r>
              <a:rPr lang="en-US" b="1" dirty="0"/>
              <a:t>AS A REPRESENTATIVE OF THE COUNCIL, PLEASE BE SURE THAT YOU CLEARLY INFORM CREWS AND SHIPS OF THE NEED TO CHECK THE RECHARTER WEBSITE FOR UPDATES TO THE PROCEDURE FOR RECHARTERING VENTURERS AGED 18-20.  IT IS IMPORTANT THAT WE CONVEY THAT THE RULES COULD CHANGE FOR EXISTING MEMBERS AND ALREADY HAVE CHANGED FOR NEW MEMBERS.  WE WILL GET ANY CHANGES POSTED AS SOON AS WE CAN GET THE ANSWERS.</a:t>
            </a:r>
          </a:p>
          <a:p>
            <a:pPr>
              <a:defRPr/>
            </a:pPr>
            <a:r>
              <a:rPr lang="en-US" b="1" dirty="0"/>
              <a:t>****</a:t>
            </a:r>
          </a:p>
          <a:p>
            <a:pPr>
              <a:defRPr/>
            </a:pPr>
            <a:endParaRPr lang="en-US" dirty="0"/>
          </a:p>
          <a:p>
            <a:pPr>
              <a:defRPr/>
            </a:pPr>
            <a:r>
              <a:rPr lang="en-US" dirty="0"/>
              <a:t>BSA National modified membership rules for Venturers aged 18-20 effective March 1, 2015.</a:t>
            </a:r>
          </a:p>
          <a:p>
            <a:pPr>
              <a:defRPr/>
            </a:pPr>
            <a:endParaRPr lang="en-US" dirty="0"/>
          </a:p>
          <a:p>
            <a:pPr>
              <a:defRPr/>
            </a:pPr>
            <a:r>
              <a:rPr lang="en-US" dirty="0"/>
              <a:t>Effective that date, a new Venturer aged 18-20 must complete an adult application as a “Venturing Participant” (VP) and meet the requirements for adult membership.  That means they must complete YPT course Y02 (Venturing YPT), pass a criminal background check, and answer the questions on the adult application.  Once the council accepts the application, a Venturing Participant is considered a youth participant in the crew of ship until age 21 and able to participate in all youth activities and advancement programs.</a:t>
            </a:r>
          </a:p>
          <a:p>
            <a:pPr>
              <a:defRPr/>
            </a:pPr>
            <a:endParaRPr lang="en-US" dirty="0"/>
          </a:p>
          <a:p>
            <a:pPr>
              <a:defRPr/>
            </a:pPr>
            <a:r>
              <a:rPr lang="en-US" dirty="0"/>
              <a:t>Any new Venturers aged 18-20 added to a crew or ship during recharter are subject to the above requirements.  The requirements also apply to any existing Venturer aged 18-20 who registers in a different crew or ship.</a:t>
            </a:r>
          </a:p>
          <a:p>
            <a:pPr>
              <a:defRPr/>
            </a:pPr>
            <a:endParaRPr lang="en-US" dirty="0"/>
          </a:p>
          <a:p>
            <a:pPr>
              <a:defRPr/>
            </a:pPr>
            <a:r>
              <a:rPr lang="en-US" dirty="0"/>
              <a:t>Due to conflicting statements issued by BSA National, it is not clear what impact the policy change has on rechartering youth who have continued as members of the same crew or ship since March 1, 2015.  We believe that crews and ships should be prepared to meet the new requirements for all EXISTING youth members aged 18-20.  This entails obtaining adult applications and YPT Y02 training credentials for all Venturers aged 18 and older.</a:t>
            </a:r>
          </a:p>
          <a:p>
            <a:pPr>
              <a:defRPr/>
            </a:pPr>
            <a:endParaRPr lang="en-US" dirty="0"/>
          </a:p>
          <a:p>
            <a:pPr>
              <a:defRPr/>
            </a:pPr>
            <a:r>
              <a:rPr lang="en-US" dirty="0"/>
              <a:t>Once the council receives clarification of how this policy change affects existing Venturers, an update will be posted on the recharter website to clarify the procedures that crews and ships must follow.</a:t>
            </a:r>
          </a:p>
        </p:txBody>
      </p:sp>
      <p:sp>
        <p:nvSpPr>
          <p:cNvPr id="4" name="Slide Number Placeholder 3"/>
          <p:cNvSpPr>
            <a:spLocks noGrp="1"/>
          </p:cNvSpPr>
          <p:nvPr>
            <p:ph type="sldNum" sz="quarter" idx="5"/>
          </p:nvPr>
        </p:nvSpPr>
        <p:spPr/>
        <p:txBody>
          <a:bodyPr/>
          <a:lstStyle/>
          <a:p>
            <a:pPr>
              <a:defRPr/>
            </a:pPr>
            <a:fld id="{4786DA7C-C722-490D-BF6B-509C5D84BD06}" type="slidenum">
              <a:rPr lang="en-US" smtClean="0"/>
              <a:pPr>
                <a:defRPr/>
              </a:pPr>
              <a:t>20</a:t>
            </a:fld>
            <a:endParaRPr lang="en-US" dirty="0"/>
          </a:p>
        </p:txBody>
      </p:sp>
    </p:spTree>
    <p:extLst>
      <p:ext uri="{BB962C8B-B14F-4D97-AF65-F5344CB8AC3E}">
        <p14:creationId xmlns:p14="http://schemas.microsoft.com/office/powerpoint/2010/main" val="424351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a:t>****</a:t>
            </a:r>
          </a:p>
          <a:p>
            <a:pPr>
              <a:defRPr/>
            </a:pPr>
            <a:r>
              <a:rPr lang="en-US" dirty="0"/>
              <a:t>NOTE TO PRESENTER: If you get a lot of questions about the current slide, defer the questions until the next slide is displayed.  </a:t>
            </a:r>
          </a:p>
          <a:p>
            <a:pPr>
              <a:defRPr/>
            </a:pPr>
            <a:r>
              <a:rPr lang="en-US" dirty="0"/>
              <a:t>The information on the current slide is virtually everything we know as of October 3, 2015.  </a:t>
            </a:r>
          </a:p>
          <a:p>
            <a:pPr>
              <a:defRPr/>
            </a:pPr>
            <a:r>
              <a:rPr lang="en-US" dirty="0"/>
              <a:t>****</a:t>
            </a:r>
          </a:p>
          <a:p>
            <a:pPr>
              <a:defRPr/>
            </a:pPr>
            <a:endParaRPr lang="en-US" dirty="0"/>
          </a:p>
          <a:p>
            <a:pPr>
              <a:defRPr/>
            </a:pPr>
            <a:r>
              <a:rPr lang="en-US" dirty="0"/>
              <a:t>These changes were emailed to the council registrar on October 1, 2015.  The council has questions about the details, so it is</a:t>
            </a:r>
          </a:p>
          <a:p>
            <a:pPr>
              <a:defRPr/>
            </a:pPr>
            <a:r>
              <a:rPr lang="en-US" dirty="0"/>
              <a:t>expected that you will too.  An update will be posted on the recharter website as we learn more.</a:t>
            </a:r>
          </a:p>
          <a:p>
            <a:pPr>
              <a:defRPr/>
            </a:pPr>
            <a:endParaRPr lang="en-US" dirty="0"/>
          </a:p>
          <a:p>
            <a:pPr>
              <a:defRPr/>
            </a:pPr>
            <a:r>
              <a:rPr lang="en-US" dirty="0"/>
              <a:t>We have been able to confirm that Internet Rechartering no longer displays a warning message when a user logs in using</a:t>
            </a:r>
          </a:p>
          <a:p>
            <a:pPr>
              <a:defRPr/>
            </a:pPr>
            <a:r>
              <a:rPr lang="en-US" dirty="0"/>
              <a:t>Firefox or Chrome on Windows or Macintosh.  The initial page for Internet Rechartering has been updated to list these browsers.  </a:t>
            </a:r>
          </a:p>
          <a:p>
            <a:pPr>
              <a:defRPr/>
            </a:pPr>
            <a:endParaRPr lang="en-US" dirty="0"/>
          </a:p>
          <a:p>
            <a:pPr>
              <a:defRPr/>
            </a:pPr>
            <a:r>
              <a:rPr lang="en-US" dirty="0"/>
              <a:t>Changes were made to allow crews and ships to register Venturers aged 18-20 and to allow units to register a committee member as Unit Chaplain or Unit Religious Emblems Coordinator.</a:t>
            </a:r>
          </a:p>
          <a:p>
            <a:pPr>
              <a:defRPr/>
            </a:pPr>
            <a:endParaRPr lang="en-US" dirty="0"/>
          </a:p>
          <a:p>
            <a:pPr>
              <a:defRPr/>
            </a:pPr>
            <a:r>
              <a:rPr lang="en-US" dirty="0"/>
              <a:t>THE BIG CHANGE THAT AFFECTS ALL UNITS IS THAT INTERNET RECHARTERING IS NOW ACCESSED FROM MY&lt;dot&gt;SCOUTING, UNDER LEGACY WEB TOOLS, INSTEAD OF THE OLD MYSCOUTING PAGE.  The direct link on the recharter web page also works, going directly to Internet Rechartering.  No change of location for the Exploring counterpart was announced; it should still be accessible at lfl.participation.org. </a:t>
            </a:r>
          </a:p>
          <a:p>
            <a:pPr>
              <a:defRPr/>
            </a:pPr>
            <a:endParaRPr lang="en-US" dirty="0"/>
          </a:p>
        </p:txBody>
      </p:sp>
      <p:sp>
        <p:nvSpPr>
          <p:cNvPr id="4" name="Slide Number Placeholder 3"/>
          <p:cNvSpPr>
            <a:spLocks noGrp="1"/>
          </p:cNvSpPr>
          <p:nvPr>
            <p:ph type="sldNum" sz="quarter" idx="5"/>
          </p:nvPr>
        </p:nvSpPr>
        <p:spPr/>
        <p:txBody>
          <a:bodyPr/>
          <a:lstStyle/>
          <a:p>
            <a:pPr>
              <a:defRPr/>
            </a:pPr>
            <a:fld id="{0A6AB4E1-B8CB-4BBF-BF18-7A89D2ADECBB}" type="slidenum">
              <a:rPr lang="en-US" smtClean="0"/>
              <a:pPr>
                <a:defRPr/>
              </a:pPr>
              <a:t>28</a:t>
            </a:fld>
            <a:endParaRPr lang="en-US" dirty="0"/>
          </a:p>
        </p:txBody>
      </p:sp>
    </p:spTree>
    <p:extLst>
      <p:ext uri="{BB962C8B-B14F-4D97-AF65-F5344CB8AC3E}">
        <p14:creationId xmlns:p14="http://schemas.microsoft.com/office/powerpoint/2010/main" val="412189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50732-EEAD-4F87-B61E-2CFA3968EFC3}" type="slidenum">
              <a:rPr lang="en-US" smtClean="0"/>
              <a:t>30</a:t>
            </a:fld>
            <a:endParaRPr lang="en-US" dirty="0"/>
          </a:p>
        </p:txBody>
      </p:sp>
    </p:spTree>
    <p:extLst>
      <p:ext uri="{BB962C8B-B14F-4D97-AF65-F5344CB8AC3E}">
        <p14:creationId xmlns:p14="http://schemas.microsoft.com/office/powerpoint/2010/main" val="31231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50732-EEAD-4F87-B61E-2CFA3968EFC3}" type="slidenum">
              <a:rPr lang="en-US" smtClean="0"/>
              <a:t>32</a:t>
            </a:fld>
            <a:endParaRPr lang="en-US" dirty="0"/>
          </a:p>
        </p:txBody>
      </p:sp>
    </p:spTree>
    <p:extLst>
      <p:ext uri="{BB962C8B-B14F-4D97-AF65-F5344CB8AC3E}">
        <p14:creationId xmlns:p14="http://schemas.microsoft.com/office/powerpoint/2010/main" val="28124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5F40394-9442-45F7-8B7A-5E834C6C9C8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F2EC8-2644-4D68-9837-64C52F661494}"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8A017-9739-4AEB-9287-F190ECF200B6}"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36A8BC-A308-41F7-93AB-F41DCCC3DBD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ECF7E-3732-446C-93FE-5A80FCAB161F}"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DD2900-6952-4C76-821B-7B7FA4BBD3B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ED96FD-C965-493C-BDF3-73131CCE510D}"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539DBB-87AD-4CB0-B7DA-F8962007867A}"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1F7827-02B9-4A74-AAD2-528F37DC153C}"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BCA64D-47BD-473D-A7F3-1C731FDFC485}"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35B42E-AC00-4DC2-83B0-941E1E298ABB}"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DE6BC8-350A-4D38-BE60-DFCD85A785C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anim calcmode="lin" valueType="num">
                                      <p:cBhvr>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anim calcmode="lin" valueType="num">
                                      <p:cBhvr>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anim calcmode="lin" valueType="num">
                                      <p:cBhvr>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anim calcmode="lin" valueType="num">
                                      <p:cBhvr>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uild="p"/>
    </p:bld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imgres?imgurl&amp;imgrefurl=http://grasshopper.com/blog/is-your-payroll-too-old-school/&amp;h=0&amp;w=0&amp;tbnid=MZ9JQnvm2NPa6M&amp;zoom=1&amp;tbnh=171&amp;tbnw=295&amp;docid=4ufd75IePouSnM&amp;tbm=isch&amp;ei=dFwPVKCcIYyzyASeqoGICA&amp;ved=0CAIQsCUoAA"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oa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couting.or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27906" y="838200"/>
            <a:ext cx="7772400" cy="1470025"/>
          </a:xfrm>
        </p:spPr>
        <p:txBody>
          <a:bodyPr/>
          <a:lstStyle/>
          <a:p>
            <a:pPr algn="ctr"/>
            <a:r>
              <a:rPr lang="en-US" dirty="0">
                <a:solidFill>
                  <a:srgbClr val="FF0000"/>
                </a:solidFill>
              </a:rPr>
              <a:t>Re-charter Training</a:t>
            </a:r>
            <a:br>
              <a:rPr lang="en-US" dirty="0">
                <a:solidFill>
                  <a:srgbClr val="FF0000"/>
                </a:solidFill>
              </a:rPr>
            </a:br>
            <a:r>
              <a:rPr lang="en-US" dirty="0">
                <a:solidFill>
                  <a:srgbClr val="FF0000"/>
                </a:solidFill>
              </a:rPr>
              <a:t>2019</a:t>
            </a:r>
          </a:p>
        </p:txBody>
      </p:sp>
      <p:sp>
        <p:nvSpPr>
          <p:cNvPr id="2051" name="Rectangle 3"/>
          <p:cNvSpPr>
            <a:spLocks noGrp="1" noChangeArrowheads="1"/>
          </p:cNvSpPr>
          <p:nvPr>
            <p:ph type="subTitle" idx="1"/>
          </p:nvPr>
        </p:nvSpPr>
        <p:spPr/>
        <p:txBody>
          <a:bodyPr/>
          <a:lstStyle/>
          <a:p>
            <a:r>
              <a:rPr lang="en-US" dirty="0"/>
              <a:t>Boy Scouts of America</a:t>
            </a:r>
          </a:p>
          <a:p>
            <a:r>
              <a:rPr lang="en-US" dirty="0"/>
              <a:t>Heart of America Council</a:t>
            </a:r>
          </a:p>
        </p:txBody>
      </p:sp>
      <p:pic>
        <p:nvPicPr>
          <p:cNvPr id="2053" name="Picture 5" descr="http://www.cubscoutpack4026ssumc.org/images/prepared4lifeHDR.jpg"/>
          <p:cNvPicPr>
            <a:picLocks noChangeAspect="1" noChangeArrowheads="1"/>
          </p:cNvPicPr>
          <p:nvPr/>
        </p:nvPicPr>
        <p:blipFill>
          <a:blip r:embed="rId2" cstate="print"/>
          <a:srcRect/>
          <a:stretch>
            <a:fillRect/>
          </a:stretch>
        </p:blipFill>
        <p:spPr bwMode="auto">
          <a:xfrm>
            <a:off x="380999" y="4724400"/>
            <a:ext cx="8266215" cy="1743833"/>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581400"/>
            <a:ext cx="2658371" cy="147002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43463"/>
            <a:ext cx="8183880" cy="746760"/>
          </a:xfrm>
        </p:spPr>
        <p:txBody>
          <a:bodyPr>
            <a:normAutofit/>
          </a:bodyPr>
          <a:lstStyle/>
          <a:p>
            <a:pPr algn="ctr"/>
            <a:r>
              <a:rPr lang="en-US" dirty="0">
                <a:solidFill>
                  <a:srgbClr val="FF0000"/>
                </a:solidFill>
              </a:rPr>
              <a:t>Pre-Planning Steps</a:t>
            </a:r>
          </a:p>
        </p:txBody>
      </p:sp>
      <p:sp>
        <p:nvSpPr>
          <p:cNvPr id="5123" name="Rectangle 3"/>
          <p:cNvSpPr>
            <a:spLocks noGrp="1" noChangeArrowheads="1"/>
          </p:cNvSpPr>
          <p:nvPr>
            <p:ph idx="1"/>
          </p:nvPr>
        </p:nvSpPr>
        <p:spPr>
          <a:xfrm>
            <a:off x="443089" y="1145468"/>
            <a:ext cx="8183880" cy="4370353"/>
          </a:xfrm>
        </p:spPr>
        <p:txBody>
          <a:bodyPr>
            <a:normAutofit/>
          </a:bodyPr>
          <a:lstStyle/>
          <a:p>
            <a:pPr lvl="2">
              <a:buFont typeface="Arial" panose="020B0604020202020204" pitchFamily="34" charset="0"/>
              <a:buChar char="•"/>
            </a:pPr>
            <a:r>
              <a:rPr lang="en-US" dirty="0"/>
              <a:t>Consider key unit leadership personnel to determine replacements, additions &amp; changes.</a:t>
            </a:r>
          </a:p>
          <a:p>
            <a:pPr lvl="2">
              <a:buFont typeface="Arial" panose="020B0604020202020204" pitchFamily="34" charset="0"/>
              <a:buChar char="•"/>
            </a:pPr>
            <a:endParaRPr lang="en-US" sz="800" dirty="0"/>
          </a:p>
          <a:p>
            <a:pPr lvl="2">
              <a:buFont typeface="Arial" panose="020B0604020202020204" pitchFamily="34" charset="0"/>
              <a:buChar char="•"/>
            </a:pPr>
            <a:r>
              <a:rPr lang="en-US" dirty="0"/>
              <a:t>Complete membership inventory of all youth &amp; adults. Identify dropped members, continuing members and new members.</a:t>
            </a:r>
          </a:p>
          <a:p>
            <a:pPr lvl="2">
              <a:buFont typeface="Arial" panose="020B0604020202020204" pitchFamily="34" charset="0"/>
              <a:buChar char="•"/>
            </a:pPr>
            <a:endParaRPr lang="en-US" sz="800" dirty="0"/>
          </a:p>
          <a:p>
            <a:pPr lvl="2">
              <a:buFont typeface="Arial" panose="020B0604020202020204" pitchFamily="34" charset="0"/>
              <a:buChar char="•"/>
            </a:pPr>
            <a:r>
              <a:rPr lang="en-US" dirty="0"/>
              <a:t>Determine leadership positions for ALL adults.</a:t>
            </a:r>
          </a:p>
          <a:p>
            <a:pPr lvl="2">
              <a:buFont typeface="Arial" panose="020B0604020202020204" pitchFamily="34" charset="0"/>
              <a:buChar char="•"/>
            </a:pPr>
            <a:endParaRPr lang="en-US" sz="900" dirty="0"/>
          </a:p>
          <a:p>
            <a:pPr lvl="2">
              <a:buFont typeface="Arial" panose="020B0604020202020204" pitchFamily="34" charset="0"/>
              <a:buChar char="•"/>
            </a:pPr>
            <a:r>
              <a:rPr lang="en-US" dirty="0"/>
              <a:t>Collect applications for all NEW youth &amp; adult members.</a:t>
            </a:r>
          </a:p>
          <a:p>
            <a:pPr lvl="2">
              <a:buFont typeface="Arial" panose="020B0604020202020204" pitchFamily="34" charset="0"/>
              <a:buChar char="•"/>
            </a:pPr>
            <a:endParaRPr lang="en-US" sz="900" dirty="0"/>
          </a:p>
          <a:p>
            <a:pPr lvl="2">
              <a:buFont typeface="Arial" panose="020B0604020202020204" pitchFamily="34" charset="0"/>
              <a:buChar char="•"/>
            </a:pPr>
            <a:r>
              <a:rPr lang="en-US" dirty="0"/>
              <a:t>Collect training verification required for ALL new adults &amp; adults that are changing positions.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340" y="5638800"/>
            <a:ext cx="1371600" cy="758467"/>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43463"/>
            <a:ext cx="8183880" cy="746760"/>
          </a:xfrm>
        </p:spPr>
        <p:txBody>
          <a:bodyPr>
            <a:normAutofit/>
          </a:bodyPr>
          <a:lstStyle/>
          <a:p>
            <a:pPr algn="ctr"/>
            <a:r>
              <a:rPr lang="en-US" dirty="0">
                <a:solidFill>
                  <a:srgbClr val="FF0000"/>
                </a:solidFill>
              </a:rPr>
              <a:t>Pre-Planning Steps</a:t>
            </a:r>
          </a:p>
        </p:txBody>
      </p:sp>
      <p:sp>
        <p:nvSpPr>
          <p:cNvPr id="5123" name="Rectangle 3"/>
          <p:cNvSpPr>
            <a:spLocks noGrp="1" noChangeArrowheads="1"/>
          </p:cNvSpPr>
          <p:nvPr>
            <p:ph idx="1"/>
          </p:nvPr>
        </p:nvSpPr>
        <p:spPr>
          <a:xfrm>
            <a:off x="228600" y="1600200"/>
            <a:ext cx="8183880" cy="3045532"/>
          </a:xfrm>
        </p:spPr>
        <p:txBody>
          <a:bodyPr>
            <a:normAutofit/>
          </a:bodyPr>
          <a:lstStyle/>
          <a:p>
            <a:pPr lvl="2">
              <a:buFont typeface="Arial" panose="020B0604020202020204" pitchFamily="34" charset="0"/>
              <a:buChar char="•"/>
            </a:pPr>
            <a:r>
              <a:rPr lang="en-US" dirty="0"/>
              <a:t>Confirm </a:t>
            </a:r>
            <a:r>
              <a:rPr lang="en-US" b="1" dirty="0"/>
              <a:t>ALL</a:t>
            </a:r>
            <a:r>
              <a:rPr lang="en-US" dirty="0"/>
              <a:t> </a:t>
            </a:r>
            <a:r>
              <a:rPr lang="en-US" b="1" dirty="0"/>
              <a:t>Adults</a:t>
            </a:r>
            <a:r>
              <a:rPr lang="en-US" dirty="0"/>
              <a:t> have completed the </a:t>
            </a:r>
            <a:r>
              <a:rPr lang="en-US" b="1" dirty="0"/>
              <a:t>NEW</a:t>
            </a:r>
            <a:r>
              <a:rPr lang="en-US" dirty="0"/>
              <a:t> Youth Protection Training.</a:t>
            </a:r>
          </a:p>
          <a:p>
            <a:pPr lvl="2">
              <a:buFont typeface="Arial" panose="020B0604020202020204" pitchFamily="34" charset="0"/>
              <a:buChar char="•"/>
            </a:pPr>
            <a:endParaRPr lang="en-US" sz="800" dirty="0"/>
          </a:p>
          <a:p>
            <a:pPr lvl="2">
              <a:buFont typeface="Arial" panose="020B0604020202020204" pitchFamily="34" charset="0"/>
              <a:buChar char="•"/>
            </a:pPr>
            <a:r>
              <a:rPr lang="en-US" dirty="0"/>
              <a:t>Confirm </a:t>
            </a:r>
            <a:r>
              <a:rPr lang="en-US" b="1" dirty="0"/>
              <a:t>ALL</a:t>
            </a:r>
            <a:r>
              <a:rPr lang="en-US" dirty="0"/>
              <a:t> </a:t>
            </a:r>
            <a:r>
              <a:rPr lang="en-US" b="1" dirty="0"/>
              <a:t>Direct</a:t>
            </a:r>
            <a:r>
              <a:rPr lang="en-US" dirty="0"/>
              <a:t> </a:t>
            </a:r>
            <a:r>
              <a:rPr lang="en-US" b="1" dirty="0"/>
              <a:t>Contact</a:t>
            </a:r>
            <a:r>
              <a:rPr lang="en-US" dirty="0"/>
              <a:t> </a:t>
            </a:r>
            <a:r>
              <a:rPr lang="en-US" b="1" dirty="0"/>
              <a:t>Leaders</a:t>
            </a:r>
            <a:r>
              <a:rPr lang="en-US" dirty="0"/>
              <a:t> are </a:t>
            </a:r>
            <a:r>
              <a:rPr lang="en-US" b="1" dirty="0"/>
              <a:t>FULLY</a:t>
            </a:r>
            <a:r>
              <a:rPr lang="en-US" dirty="0"/>
              <a:t> Trained for their position.</a:t>
            </a:r>
          </a:p>
          <a:p>
            <a:pPr lvl="2">
              <a:buFont typeface="Arial" panose="020B0604020202020204" pitchFamily="34" charset="0"/>
              <a:buChar char="•"/>
            </a:pPr>
            <a:endParaRPr lang="en-US" sz="800" dirty="0"/>
          </a:p>
          <a:p>
            <a:pPr lvl="2">
              <a:buFont typeface="Arial" panose="020B0604020202020204" pitchFamily="34" charset="0"/>
              <a:buChar char="•"/>
            </a:pPr>
            <a:r>
              <a:rPr lang="en-US" dirty="0"/>
              <a:t>Make sure the membership personal information is accurate, address, phone, e-mail, etc.</a:t>
            </a:r>
          </a:p>
          <a:p>
            <a:pPr lvl="2">
              <a:buFont typeface="Arial" panose="020B0604020202020204" pitchFamily="34" charset="0"/>
              <a:buChar char="•"/>
            </a:pPr>
            <a:endParaRPr lang="en-US" dirty="0"/>
          </a:p>
          <a:p>
            <a:pPr marL="603504" lvl="2" indent="0">
              <a:buNone/>
            </a:pPr>
            <a:endParaRPr lang="en-US" dirty="0"/>
          </a:p>
          <a:p>
            <a:pPr lvl="2">
              <a:buFont typeface="Arial" panose="020B0604020202020204" pitchFamily="34" charset="0"/>
              <a:buChar char="•"/>
            </a:pPr>
            <a:endParaRPr lang="en-US" sz="900" dirty="0"/>
          </a:p>
          <a:p>
            <a:pPr lvl="2">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340" y="5638800"/>
            <a:ext cx="1371600" cy="758467"/>
          </a:xfrm>
          <a:prstGeom prst="rect">
            <a:avLst/>
          </a:prstGeom>
        </p:spPr>
      </p:pic>
    </p:spTree>
    <p:extLst>
      <p:ext uri="{BB962C8B-B14F-4D97-AF65-F5344CB8AC3E}">
        <p14:creationId xmlns:p14="http://schemas.microsoft.com/office/powerpoint/2010/main" val="15871936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6287" y="0"/>
            <a:ext cx="8183880" cy="1051560"/>
          </a:xfrm>
        </p:spPr>
        <p:txBody>
          <a:bodyPr/>
          <a:lstStyle/>
          <a:p>
            <a:pPr algn="ctr"/>
            <a:r>
              <a:rPr lang="en-US" dirty="0">
                <a:solidFill>
                  <a:srgbClr val="FF0000"/>
                </a:solidFill>
              </a:rPr>
              <a:t>Process</a:t>
            </a:r>
          </a:p>
        </p:txBody>
      </p:sp>
      <p:sp>
        <p:nvSpPr>
          <p:cNvPr id="8195" name="Rectangle 3"/>
          <p:cNvSpPr>
            <a:spLocks noGrp="1" noChangeArrowheads="1"/>
          </p:cNvSpPr>
          <p:nvPr>
            <p:ph idx="1"/>
          </p:nvPr>
        </p:nvSpPr>
        <p:spPr>
          <a:xfrm>
            <a:off x="270510" y="1051560"/>
            <a:ext cx="8602980" cy="4187952"/>
          </a:xfrm>
        </p:spPr>
        <p:txBody>
          <a:bodyPr>
            <a:normAutofit/>
          </a:bodyPr>
          <a:lstStyle/>
          <a:p>
            <a:pPr>
              <a:buFont typeface="Wingdings" pitchFamily="2" charset="2"/>
              <a:buChar char="§"/>
            </a:pPr>
            <a:r>
              <a:rPr lang="en-US" dirty="0">
                <a:latin typeface="Optima Bold Italic" pitchFamily="2" charset="0"/>
              </a:rPr>
              <a:t>Unit receives access code with Recharter Packet</a:t>
            </a:r>
          </a:p>
          <a:p>
            <a:pPr>
              <a:buFont typeface="Wingdings" pitchFamily="2" charset="2"/>
              <a:buChar char="§"/>
            </a:pPr>
            <a:r>
              <a:rPr lang="en-US" dirty="0">
                <a:latin typeface="Optima Bold Italic" pitchFamily="2" charset="0"/>
              </a:rPr>
              <a:t>Unit receives location &amp; date of Recharter Turn in Day</a:t>
            </a:r>
          </a:p>
          <a:p>
            <a:pPr>
              <a:buFont typeface="Wingdings" pitchFamily="2" charset="2"/>
              <a:buChar char="§"/>
            </a:pPr>
            <a:r>
              <a:rPr lang="en-US" dirty="0">
                <a:latin typeface="Optima Bold Italic" pitchFamily="2" charset="0"/>
              </a:rPr>
              <a:t>Go to the council Web site and select Internet Rechartering</a:t>
            </a:r>
          </a:p>
          <a:p>
            <a:pPr>
              <a:buFont typeface="Wingdings" pitchFamily="2" charset="2"/>
              <a:buChar char="§"/>
            </a:pPr>
            <a:r>
              <a:rPr lang="en-US" dirty="0">
                <a:latin typeface="Optima Bold Italic" pitchFamily="2" charset="0"/>
              </a:rPr>
              <a:t>Complete the rechartering process</a:t>
            </a:r>
          </a:p>
          <a:p>
            <a:pPr>
              <a:buFont typeface="Wingdings" pitchFamily="2" charset="2"/>
              <a:buChar char="§"/>
            </a:pPr>
            <a:r>
              <a:rPr lang="en-US" dirty="0">
                <a:latin typeface="Optima Bold Italic" pitchFamily="2" charset="0"/>
              </a:rPr>
              <a:t>Print recharter paperwork</a:t>
            </a:r>
          </a:p>
          <a:p>
            <a:pPr>
              <a:buFont typeface="Wingdings" pitchFamily="2" charset="2"/>
              <a:buChar char="§"/>
            </a:pPr>
            <a:r>
              <a:rPr lang="en-US" dirty="0">
                <a:latin typeface="Optima Bold Italic" pitchFamily="2" charset="0"/>
              </a:rPr>
              <a:t>Obtain signature of Unit Leader &amp; Executive Officer</a:t>
            </a:r>
          </a:p>
          <a:p>
            <a:pPr>
              <a:buFont typeface="Wingdings" pitchFamily="2" charset="2"/>
              <a:buChar char="§"/>
            </a:pPr>
            <a:r>
              <a:rPr lang="en-US" dirty="0">
                <a:latin typeface="Optima Bold Italic" pitchFamily="2" charset="0"/>
              </a:rPr>
              <a:t>Turn-in charter paperwork, member applications, training verifications,</a:t>
            </a:r>
          </a:p>
          <a:p>
            <a:pPr marL="0" indent="0">
              <a:buNone/>
            </a:pPr>
            <a:r>
              <a:rPr lang="en-US" dirty="0">
                <a:latin typeface="Optima Bold Italic" pitchFamily="2" charset="0"/>
              </a:rPr>
              <a:t>       correct fees or unit account authorization.</a:t>
            </a:r>
          </a:p>
        </p:txBody>
      </p:sp>
      <p:pic>
        <p:nvPicPr>
          <p:cNvPr id="6" name="Picture 5">
            <a:extLst>
              <a:ext uri="{FF2B5EF4-FFF2-40B4-BE49-F238E27FC236}">
                <a16:creationId xmlns:a16="http://schemas.microsoft.com/office/drawing/2014/main" id="{C22BD3BA-C48E-4293-95AD-9898E84A8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340" y="5638800"/>
            <a:ext cx="1371600" cy="758467"/>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 y="304800"/>
            <a:ext cx="8183880" cy="1051560"/>
          </a:xfrm>
        </p:spPr>
        <p:txBody>
          <a:bodyPr/>
          <a:lstStyle/>
          <a:p>
            <a:r>
              <a:rPr lang="en-US" dirty="0">
                <a:solidFill>
                  <a:schemeClr val="accent1">
                    <a:lumMod val="75000"/>
                  </a:schemeClr>
                </a:solidFill>
              </a:rPr>
              <a:t>	</a:t>
            </a:r>
            <a:r>
              <a:rPr lang="en-US" dirty="0">
                <a:solidFill>
                  <a:srgbClr val="FF0000"/>
                </a:solidFill>
              </a:rPr>
              <a:t>Fees</a:t>
            </a:r>
          </a:p>
        </p:txBody>
      </p:sp>
      <p:sp>
        <p:nvSpPr>
          <p:cNvPr id="3" name="Content Placeholder 2"/>
          <p:cNvSpPr>
            <a:spLocks noGrp="1"/>
          </p:cNvSpPr>
          <p:nvPr>
            <p:ph idx="1"/>
          </p:nvPr>
        </p:nvSpPr>
        <p:spPr>
          <a:xfrm>
            <a:off x="533400" y="1356360"/>
            <a:ext cx="8458200" cy="4187952"/>
          </a:xfrm>
        </p:spPr>
        <p:txBody>
          <a:bodyPr/>
          <a:lstStyle/>
          <a:p>
            <a:r>
              <a:rPr lang="en-US" dirty="0"/>
              <a:t>$</a:t>
            </a:r>
            <a:r>
              <a:rPr lang="en-US" b="1" dirty="0"/>
              <a:t>33 for every registered youth &amp; adult</a:t>
            </a:r>
          </a:p>
          <a:p>
            <a:pPr lvl="1"/>
            <a:r>
              <a:rPr lang="en-US" dirty="0"/>
              <a:t>NO Fee for Lion/Tiger Cub Adult Partners</a:t>
            </a:r>
          </a:p>
          <a:p>
            <a:pPr lvl="1"/>
            <a:r>
              <a:rPr lang="en-US" dirty="0"/>
              <a:t>NO Fee for ‘Multiple’ Position Registrations</a:t>
            </a:r>
          </a:p>
          <a:p>
            <a:r>
              <a:rPr lang="en-US" b="1" dirty="0"/>
              <a:t>$12 </a:t>
            </a:r>
            <a:r>
              <a:rPr lang="en-US" dirty="0"/>
              <a:t>for </a:t>
            </a:r>
            <a:r>
              <a:rPr lang="en-US" i="1" dirty="0"/>
              <a:t>Boy’s Life Magazine</a:t>
            </a:r>
          </a:p>
          <a:p>
            <a:r>
              <a:rPr lang="en-US" b="1" dirty="0"/>
              <a:t>$40 </a:t>
            </a:r>
            <a:r>
              <a:rPr lang="en-US" dirty="0"/>
              <a:t>Charter fee for each UNIT.</a:t>
            </a:r>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38800" y="4800600"/>
            <a:ext cx="2857500" cy="990600"/>
          </a:xfrm>
          <a:prstGeom prst="rect">
            <a:avLst/>
          </a:prstGeom>
          <a:noFill/>
        </p:spPr>
      </p:pic>
      <p:pic>
        <p:nvPicPr>
          <p:cNvPr id="1026" name="Picture 2" descr="https://encrypted-tbn1.gstatic.com/images?q=tbn:ANd9GcTfw5wriFBt3Cz1WL7yGQXhk6BNUELCVI9zQcC79fvg-9ba_x0yNh34PQ1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411" y="3936206"/>
            <a:ext cx="3525334" cy="1728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5467940"/>
            <a:ext cx="1345540" cy="744056"/>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8534400" cy="792480"/>
          </a:xfrm>
        </p:spPr>
        <p:txBody>
          <a:bodyPr>
            <a:normAutofit fontScale="90000"/>
          </a:bodyPr>
          <a:lstStyle/>
          <a:p>
            <a:pPr algn="ctr"/>
            <a:r>
              <a:rPr lang="en-US" sz="4000" dirty="0">
                <a:solidFill>
                  <a:srgbClr val="FF0000"/>
                </a:solidFill>
              </a:rPr>
              <a:t>Units Require Specific Members</a:t>
            </a:r>
          </a:p>
        </p:txBody>
      </p:sp>
      <p:sp>
        <p:nvSpPr>
          <p:cNvPr id="16388" name="Rectangle 4"/>
          <p:cNvSpPr>
            <a:spLocks noGrp="1" noChangeArrowheads="1"/>
          </p:cNvSpPr>
          <p:nvPr>
            <p:ph sz="half" idx="1"/>
          </p:nvPr>
        </p:nvSpPr>
        <p:spPr>
          <a:xfrm>
            <a:off x="381000" y="914400"/>
            <a:ext cx="8382000" cy="4419600"/>
          </a:xfrm>
        </p:spPr>
        <p:txBody>
          <a:bodyPr>
            <a:normAutofit lnSpcReduction="10000"/>
          </a:bodyPr>
          <a:lstStyle/>
          <a:p>
            <a:pPr marL="0" indent="0" algn="ctr">
              <a:spcBef>
                <a:spcPts val="0"/>
              </a:spcBef>
              <a:buNone/>
            </a:pPr>
            <a:r>
              <a:rPr lang="en-US" sz="4400" b="1" u="sng" dirty="0"/>
              <a:t>Cub Scouts</a:t>
            </a:r>
            <a:endParaRPr lang="en-US" dirty="0"/>
          </a:p>
          <a:p>
            <a:pPr lvl="1"/>
            <a:r>
              <a:rPr lang="en-US" b="1" dirty="0"/>
              <a:t>Institutional Head (IH)</a:t>
            </a:r>
            <a:r>
              <a:rPr lang="en-US" dirty="0"/>
              <a:t> – No Application or Fee</a:t>
            </a:r>
          </a:p>
          <a:p>
            <a:pPr lvl="1"/>
            <a:r>
              <a:rPr lang="en-US" b="1" dirty="0"/>
              <a:t>Charter Organization Representative (CR)</a:t>
            </a:r>
          </a:p>
          <a:p>
            <a:pPr lvl="1"/>
            <a:r>
              <a:rPr lang="en-US" b="1" dirty="0"/>
              <a:t>Committee Chair (CC)</a:t>
            </a:r>
          </a:p>
          <a:p>
            <a:pPr lvl="3"/>
            <a:r>
              <a:rPr lang="en-US" b="1" dirty="0"/>
              <a:t>IH – CR – CC can be the same person</a:t>
            </a:r>
          </a:p>
          <a:p>
            <a:pPr lvl="1"/>
            <a:r>
              <a:rPr lang="en-US" b="1" dirty="0"/>
              <a:t>Cubmaster (CM)</a:t>
            </a:r>
          </a:p>
          <a:p>
            <a:pPr lvl="1"/>
            <a:r>
              <a:rPr lang="en-US" b="1" dirty="0"/>
              <a:t>2 Committee Members (MC)</a:t>
            </a:r>
          </a:p>
          <a:p>
            <a:pPr lvl="3"/>
            <a:r>
              <a:rPr lang="en-US" dirty="0"/>
              <a:t>or 1 Committee Member &amp; 1 Pack Trainer</a:t>
            </a:r>
            <a:endParaRPr lang="en-US" sz="2000" b="1" dirty="0"/>
          </a:p>
          <a:p>
            <a:pPr lvl="1"/>
            <a:r>
              <a:rPr lang="en-US" b="1" dirty="0"/>
              <a:t>At Least One Den Leader</a:t>
            </a:r>
            <a:endParaRPr lang="en-US" b="1" dirty="0">
              <a:solidFill>
                <a:srgbClr val="FF0000"/>
              </a:solidFill>
            </a:endParaRPr>
          </a:p>
          <a:p>
            <a:pPr lvl="1"/>
            <a:r>
              <a:rPr lang="en-US" b="1" dirty="0"/>
              <a:t>Must Have 1 Lion/Tiger Cub Adult Partner</a:t>
            </a:r>
          </a:p>
          <a:p>
            <a:pPr marL="347472" lvl="1" indent="0">
              <a:buNone/>
            </a:pPr>
            <a:r>
              <a:rPr lang="en-US" b="1" dirty="0"/>
              <a:t>		for every Lion/Tiger Cub</a:t>
            </a:r>
          </a:p>
          <a:p>
            <a:pPr lvl="1"/>
            <a:r>
              <a:rPr lang="en-US" b="1" dirty="0"/>
              <a:t>Must Have at least Five (5) Youth Members</a:t>
            </a:r>
          </a:p>
        </p:txBody>
      </p:sp>
      <p:pic>
        <p:nvPicPr>
          <p:cNvPr id="5" name="Picture 4">
            <a:extLst>
              <a:ext uri="{FF2B5EF4-FFF2-40B4-BE49-F238E27FC236}">
                <a16:creationId xmlns:a16="http://schemas.microsoft.com/office/drawing/2014/main" id="{03CAADF3-BAD5-415F-8E3F-6DE5ECAA3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098" y="5594613"/>
            <a:ext cx="1537804" cy="850374"/>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sz="half" idx="1"/>
          </p:nvPr>
        </p:nvSpPr>
        <p:spPr>
          <a:xfrm>
            <a:off x="445909" y="838200"/>
            <a:ext cx="8240891" cy="4617720"/>
          </a:xfrm>
        </p:spPr>
        <p:txBody>
          <a:bodyPr>
            <a:normAutofit/>
          </a:bodyPr>
          <a:lstStyle/>
          <a:p>
            <a:pPr marL="0" indent="0" algn="ctr">
              <a:buNone/>
            </a:pPr>
            <a:r>
              <a:rPr lang="en-US" sz="4400" b="1" u="sng" dirty="0"/>
              <a:t>Cub Scouts</a:t>
            </a:r>
            <a:endParaRPr lang="en-US" dirty="0"/>
          </a:p>
          <a:p>
            <a:pPr marL="0" indent="0">
              <a:buNone/>
            </a:pPr>
            <a:endParaRPr lang="en-US" sz="800" dirty="0"/>
          </a:p>
          <a:p>
            <a:pPr lvl="1"/>
            <a:r>
              <a:rPr lang="en-US" b="1" u="sng" dirty="0"/>
              <a:t>Lion / Tiger Cub Adult Partners</a:t>
            </a:r>
          </a:p>
          <a:p>
            <a:pPr lvl="2"/>
            <a:r>
              <a:rPr lang="en-US" b="1" dirty="0"/>
              <a:t>No fee or application required</a:t>
            </a:r>
          </a:p>
          <a:p>
            <a:pPr lvl="2"/>
            <a:r>
              <a:rPr lang="en-US" b="1" dirty="0"/>
              <a:t>They may register in another position </a:t>
            </a:r>
          </a:p>
          <a:p>
            <a:pPr marL="603504" lvl="2" indent="0">
              <a:buNone/>
            </a:pPr>
            <a:r>
              <a:rPr lang="en-US" b="1" dirty="0"/>
              <a:t>		with fee &amp; application</a:t>
            </a:r>
          </a:p>
          <a:p>
            <a:pPr marL="603504" lvl="2" indent="0">
              <a:buNone/>
            </a:pPr>
            <a:endParaRPr lang="en-US" sz="800" u="sng" dirty="0"/>
          </a:p>
          <a:p>
            <a:pPr lvl="1"/>
            <a:r>
              <a:rPr lang="en-US" b="1" u="sng" dirty="0"/>
              <a:t>Optional Positions</a:t>
            </a:r>
          </a:p>
          <a:p>
            <a:pPr lvl="2"/>
            <a:r>
              <a:rPr lang="en-US" b="1" dirty="0"/>
              <a:t>Assistant Cubmaster (CA)</a:t>
            </a:r>
          </a:p>
          <a:p>
            <a:pPr lvl="2"/>
            <a:r>
              <a:rPr lang="en-US" b="1" dirty="0"/>
              <a:t>Assistant Den Leaders (Lion,Tiger,Den,Webelo) </a:t>
            </a:r>
          </a:p>
          <a:p>
            <a:pPr lvl="2"/>
            <a:r>
              <a:rPr lang="en-US" b="1" dirty="0"/>
              <a:t>Pack Trainer (PT)</a:t>
            </a:r>
          </a:p>
          <a:p>
            <a:pPr lvl="2"/>
            <a:r>
              <a:rPr lang="en-US" b="1" dirty="0"/>
              <a:t>Unit College Reserve age 18-20; (92U)</a:t>
            </a:r>
          </a:p>
          <a:p>
            <a:pPr lvl="2"/>
            <a:r>
              <a:rPr lang="en-US" b="1" dirty="0"/>
              <a:t>New Member Coordinator (NM)</a:t>
            </a:r>
          </a:p>
          <a:p>
            <a:pPr marL="841248" lvl="3" indent="0">
              <a:buNone/>
            </a:pPr>
            <a:endParaRPr lang="en-US" b="1" dirty="0"/>
          </a:p>
          <a:p>
            <a:pPr lvl="3"/>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004" y="5638800"/>
            <a:ext cx="1377991" cy="762000"/>
          </a:xfrm>
          <a:prstGeom prst="rect">
            <a:avLst/>
          </a:prstGeom>
        </p:spPr>
      </p:pic>
      <p:sp>
        <p:nvSpPr>
          <p:cNvPr id="5" name="Rectangle 2">
            <a:extLst>
              <a:ext uri="{FF2B5EF4-FFF2-40B4-BE49-F238E27FC236}">
                <a16:creationId xmlns:a16="http://schemas.microsoft.com/office/drawing/2014/main" id="{15B38704-3515-4897-A32F-88DC40AB3C1F}"/>
              </a:ext>
            </a:extLst>
          </p:cNvPr>
          <p:cNvSpPr txBox="1">
            <a:spLocks noChangeArrowheads="1"/>
          </p:cNvSpPr>
          <p:nvPr/>
        </p:nvSpPr>
        <p:spPr>
          <a:xfrm>
            <a:off x="327660" y="252038"/>
            <a:ext cx="8534400" cy="792480"/>
          </a:xfrm>
          <a:prstGeom prst="rect">
            <a:avLst/>
          </a:prstGeom>
        </p:spPr>
        <p:txBody>
          <a:bodyPr vert="horz" anchor="b">
            <a:normAutofit fontScale="9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fontAlgn="auto">
              <a:spcAft>
                <a:spcPts val="0"/>
              </a:spcAft>
            </a:pPr>
            <a:r>
              <a:rPr lang="en-US" sz="4000" dirty="0">
                <a:solidFill>
                  <a:srgbClr val="FF0000"/>
                </a:solidFill>
              </a:rPr>
              <a:t>Units Require Specific Members</a:t>
            </a:r>
          </a:p>
        </p:txBody>
      </p:sp>
    </p:spTree>
    <p:extLst>
      <p:ext uri="{BB962C8B-B14F-4D97-AF65-F5344CB8AC3E}">
        <p14:creationId xmlns:p14="http://schemas.microsoft.com/office/powerpoint/2010/main" val="27616478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sz="half" idx="1"/>
          </p:nvPr>
        </p:nvSpPr>
        <p:spPr>
          <a:xfrm>
            <a:off x="445909" y="838200"/>
            <a:ext cx="8240891" cy="4617720"/>
          </a:xfrm>
        </p:spPr>
        <p:txBody>
          <a:bodyPr>
            <a:normAutofit/>
          </a:bodyPr>
          <a:lstStyle/>
          <a:p>
            <a:pPr marL="0" indent="0" algn="ctr">
              <a:buNone/>
            </a:pPr>
            <a:r>
              <a:rPr lang="en-US" sz="4400" b="1" u="sng" dirty="0"/>
              <a:t>Cub Scouts</a:t>
            </a:r>
            <a:endParaRPr lang="en-US" dirty="0"/>
          </a:p>
          <a:p>
            <a:pPr marL="0" indent="0">
              <a:buNone/>
            </a:pPr>
            <a:endParaRPr lang="en-US" sz="800" dirty="0"/>
          </a:p>
          <a:p>
            <a:pPr marL="347472" lvl="1" indent="0" algn="ctr">
              <a:buNone/>
            </a:pPr>
            <a:r>
              <a:rPr lang="en-US" b="1" u="sng" dirty="0"/>
              <a:t>Lion / Tiger Cub Adult </a:t>
            </a:r>
            <a:r>
              <a:rPr lang="en-US" b="1" u="sng" dirty="0" smtClean="0"/>
              <a:t>Partners</a:t>
            </a:r>
          </a:p>
          <a:p>
            <a:pPr marL="347472" lvl="1" indent="0" algn="ctr">
              <a:buNone/>
            </a:pPr>
            <a:endParaRPr lang="en-US" b="1" u="sng" dirty="0"/>
          </a:p>
          <a:p>
            <a:pPr marL="347472" lvl="1" indent="0" algn="ctr">
              <a:buNone/>
            </a:pPr>
            <a:r>
              <a:rPr lang="en-US" sz="2800" b="1" dirty="0" smtClean="0">
                <a:solidFill>
                  <a:srgbClr val="FF0000"/>
                </a:solidFill>
              </a:rPr>
              <a:t>If the Adult Partner’s physical address is </a:t>
            </a:r>
            <a:r>
              <a:rPr lang="en-US" sz="2800" b="1" u="sng" dirty="0" smtClean="0">
                <a:solidFill>
                  <a:srgbClr val="FF0000"/>
                </a:solidFill>
              </a:rPr>
              <a:t>different</a:t>
            </a:r>
            <a:r>
              <a:rPr lang="en-US" sz="2800" b="1" dirty="0" smtClean="0">
                <a:solidFill>
                  <a:srgbClr val="FF0000"/>
                </a:solidFill>
              </a:rPr>
              <a:t> from the Youth.</a:t>
            </a:r>
          </a:p>
          <a:p>
            <a:pPr marL="347472" lvl="1" indent="0" algn="ctr">
              <a:spcBef>
                <a:spcPts val="0"/>
              </a:spcBef>
              <a:buNone/>
            </a:pPr>
            <a:endParaRPr lang="en-US" sz="800" b="1" dirty="0" smtClean="0"/>
          </a:p>
          <a:p>
            <a:pPr lvl="1" algn="ctr">
              <a:buFont typeface="Wingdings" panose="05000000000000000000" pitchFamily="2" charset="2"/>
              <a:buChar char="Ø"/>
            </a:pPr>
            <a:r>
              <a:rPr lang="en-US" b="1" dirty="0" smtClean="0"/>
              <a:t>Adult Application is Required</a:t>
            </a:r>
          </a:p>
          <a:p>
            <a:pPr lvl="1" algn="ctr">
              <a:buFont typeface="Wingdings" panose="05000000000000000000" pitchFamily="2" charset="2"/>
              <a:buChar char="Ø"/>
            </a:pPr>
            <a:r>
              <a:rPr lang="en-US" b="1" dirty="0" smtClean="0"/>
              <a:t>Youth Protection Training is Required</a:t>
            </a:r>
          </a:p>
          <a:p>
            <a:pPr lvl="1" algn="ctr">
              <a:buFont typeface="Wingdings" panose="05000000000000000000" pitchFamily="2" charset="2"/>
              <a:buChar char="Ø"/>
            </a:pPr>
            <a:r>
              <a:rPr lang="en-US" b="1" dirty="0" smtClean="0"/>
              <a:t>No Fee is charged</a:t>
            </a:r>
            <a:endParaRPr lang="en-US" b="1" dirty="0"/>
          </a:p>
          <a:p>
            <a:pPr marL="841248" lvl="3" indent="0">
              <a:buNone/>
            </a:pPr>
            <a:endParaRPr lang="en-US" b="1" dirty="0"/>
          </a:p>
          <a:p>
            <a:pPr lvl="3"/>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004" y="5638800"/>
            <a:ext cx="1377991" cy="762000"/>
          </a:xfrm>
          <a:prstGeom prst="rect">
            <a:avLst/>
          </a:prstGeom>
        </p:spPr>
      </p:pic>
      <p:sp>
        <p:nvSpPr>
          <p:cNvPr id="5" name="Rectangle 2">
            <a:extLst>
              <a:ext uri="{FF2B5EF4-FFF2-40B4-BE49-F238E27FC236}">
                <a16:creationId xmlns:a16="http://schemas.microsoft.com/office/drawing/2014/main" id="{15B38704-3515-4897-A32F-88DC40AB3C1F}"/>
              </a:ext>
            </a:extLst>
          </p:cNvPr>
          <p:cNvSpPr txBox="1">
            <a:spLocks noChangeArrowheads="1"/>
          </p:cNvSpPr>
          <p:nvPr/>
        </p:nvSpPr>
        <p:spPr>
          <a:xfrm>
            <a:off x="327660" y="252038"/>
            <a:ext cx="8534400" cy="792480"/>
          </a:xfrm>
          <a:prstGeom prst="rect">
            <a:avLst/>
          </a:prstGeom>
        </p:spPr>
        <p:txBody>
          <a:bodyPr vert="horz" anchor="b">
            <a:normAutofit fontScale="9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fontAlgn="auto">
              <a:spcAft>
                <a:spcPts val="0"/>
              </a:spcAft>
            </a:pPr>
            <a:r>
              <a:rPr lang="en-US" sz="4000" dirty="0">
                <a:solidFill>
                  <a:srgbClr val="FF0000"/>
                </a:solidFill>
              </a:rPr>
              <a:t>Units Require Specific Members</a:t>
            </a:r>
          </a:p>
        </p:txBody>
      </p:sp>
    </p:spTree>
    <p:extLst>
      <p:ext uri="{BB962C8B-B14F-4D97-AF65-F5344CB8AC3E}">
        <p14:creationId xmlns:p14="http://schemas.microsoft.com/office/powerpoint/2010/main" val="4321782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28600"/>
            <a:ext cx="8686800" cy="990600"/>
          </a:xfrm>
        </p:spPr>
        <p:txBody>
          <a:bodyPr>
            <a:normAutofit/>
          </a:bodyPr>
          <a:lstStyle/>
          <a:p>
            <a:pPr algn="ctr"/>
            <a:r>
              <a:rPr lang="en-US" sz="4000" dirty="0">
                <a:solidFill>
                  <a:srgbClr val="FF0000"/>
                </a:solidFill>
              </a:rPr>
              <a:t>IMPORTANT !!!</a:t>
            </a:r>
          </a:p>
        </p:txBody>
      </p:sp>
      <p:sp>
        <p:nvSpPr>
          <p:cNvPr id="16388" name="Rectangle 4"/>
          <p:cNvSpPr>
            <a:spLocks noGrp="1" noChangeArrowheads="1"/>
          </p:cNvSpPr>
          <p:nvPr>
            <p:ph sz="half" idx="1"/>
          </p:nvPr>
        </p:nvSpPr>
        <p:spPr>
          <a:xfrm>
            <a:off x="381000" y="1219200"/>
            <a:ext cx="8382000" cy="4617720"/>
          </a:xfrm>
        </p:spPr>
        <p:txBody>
          <a:bodyPr>
            <a:normAutofit fontScale="85000" lnSpcReduction="20000"/>
          </a:bodyPr>
          <a:lstStyle/>
          <a:p>
            <a:pPr marL="0" indent="0" algn="ctr">
              <a:buNone/>
            </a:pPr>
            <a:r>
              <a:rPr lang="en-US" sz="4400" b="1" u="sng" dirty="0"/>
              <a:t>Cub Scouts</a:t>
            </a:r>
            <a:endParaRPr lang="en-US" dirty="0"/>
          </a:p>
          <a:p>
            <a:pPr marL="0" indent="0">
              <a:buNone/>
            </a:pPr>
            <a:endParaRPr lang="en-US" dirty="0"/>
          </a:p>
          <a:p>
            <a:r>
              <a:rPr lang="en-US" sz="2800" dirty="0"/>
              <a:t>Make sure any Webelos crossing over have their </a:t>
            </a:r>
            <a:r>
              <a:rPr lang="en-US" sz="2800" b="1" dirty="0"/>
              <a:t>Arrow of Light </a:t>
            </a:r>
            <a:r>
              <a:rPr lang="en-US" sz="2800" dirty="0"/>
              <a:t>paperwork turned in at the Council </a:t>
            </a:r>
            <a:r>
              <a:rPr lang="en-US" sz="2800" b="1" u="sng" dirty="0">
                <a:solidFill>
                  <a:srgbClr val="FF0000"/>
                </a:solidFill>
              </a:rPr>
              <a:t>BEFORE</a:t>
            </a:r>
            <a:r>
              <a:rPr lang="en-US" sz="2800" dirty="0"/>
              <a:t> registering with a Troop.</a:t>
            </a:r>
          </a:p>
          <a:p>
            <a:pPr marL="0" indent="0">
              <a:buNone/>
            </a:pPr>
            <a:endParaRPr lang="en-US" sz="900" dirty="0"/>
          </a:p>
          <a:p>
            <a:r>
              <a:rPr lang="en-US" sz="2800" b="1" dirty="0"/>
              <a:t>If they register with a troop prior to turning in the AOL paperwork to the Council, they CANNOT earn the AOL - this is a mistake that cannot be undone! </a:t>
            </a:r>
            <a:r>
              <a:rPr lang="en-US" sz="2800" dirty="0"/>
              <a:t> </a:t>
            </a:r>
            <a:br>
              <a:rPr lang="en-US" sz="2800" dirty="0"/>
            </a:br>
            <a:endParaRPr lang="en-US" sz="900" dirty="0"/>
          </a:p>
          <a:p>
            <a:r>
              <a:rPr lang="en-US" sz="2800" dirty="0"/>
              <a:t>They can register with the Pack and then  transfer to the Troop when the AOL paperwork has been turned in to the Council.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5562600"/>
            <a:ext cx="1515790" cy="838200"/>
          </a:xfrm>
          <a:prstGeom prst="rect">
            <a:avLst/>
          </a:prstGeom>
        </p:spPr>
      </p:pic>
    </p:spTree>
    <p:extLst>
      <p:ext uri="{BB962C8B-B14F-4D97-AF65-F5344CB8AC3E}">
        <p14:creationId xmlns:p14="http://schemas.microsoft.com/office/powerpoint/2010/main" val="2025065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91668"/>
            <a:ext cx="8382000" cy="629412"/>
          </a:xfrm>
        </p:spPr>
        <p:txBody>
          <a:bodyPr>
            <a:normAutofit fontScale="90000"/>
          </a:bodyPr>
          <a:lstStyle/>
          <a:p>
            <a:pPr algn="ctr"/>
            <a:r>
              <a:rPr lang="en-US" sz="4000" dirty="0">
                <a:solidFill>
                  <a:srgbClr val="FF0000"/>
                </a:solidFill>
              </a:rPr>
              <a:t>Units Require Specific Members</a:t>
            </a:r>
          </a:p>
        </p:txBody>
      </p:sp>
      <p:sp>
        <p:nvSpPr>
          <p:cNvPr id="16388" name="Rectangle 4"/>
          <p:cNvSpPr>
            <a:spLocks noGrp="1" noChangeArrowheads="1"/>
          </p:cNvSpPr>
          <p:nvPr>
            <p:ph sz="half" idx="1"/>
          </p:nvPr>
        </p:nvSpPr>
        <p:spPr>
          <a:xfrm>
            <a:off x="381000" y="1219200"/>
            <a:ext cx="8382000" cy="4617720"/>
          </a:xfrm>
        </p:spPr>
        <p:txBody>
          <a:bodyPr/>
          <a:lstStyle/>
          <a:p>
            <a:pPr marL="0" indent="0" algn="ctr">
              <a:spcBef>
                <a:spcPts val="0"/>
              </a:spcBef>
              <a:buNone/>
            </a:pPr>
            <a:r>
              <a:rPr lang="en-US" sz="4400" b="1" u="sng" dirty="0"/>
              <a:t>Troops &amp; Crews</a:t>
            </a:r>
            <a:r>
              <a:rPr lang="en-US" sz="4400" b="1" dirty="0"/>
              <a:t> </a:t>
            </a:r>
            <a:endParaRPr lang="en-US" dirty="0"/>
          </a:p>
          <a:p>
            <a:pPr marL="0" indent="0">
              <a:buNone/>
            </a:pPr>
            <a:endParaRPr lang="en-US" dirty="0"/>
          </a:p>
          <a:p>
            <a:pPr lvl="1"/>
            <a:r>
              <a:rPr lang="en-US" b="1" dirty="0"/>
              <a:t>Institutional Head (IH) </a:t>
            </a:r>
            <a:r>
              <a:rPr lang="en-US" dirty="0"/>
              <a:t>– No Application or Fee</a:t>
            </a:r>
          </a:p>
          <a:p>
            <a:pPr lvl="1"/>
            <a:r>
              <a:rPr lang="en-US" b="1" dirty="0"/>
              <a:t>Charter Organization Representative</a:t>
            </a:r>
            <a:r>
              <a:rPr lang="en-US" dirty="0"/>
              <a:t> </a:t>
            </a:r>
            <a:r>
              <a:rPr lang="en-US" b="1" dirty="0"/>
              <a:t>(CR)</a:t>
            </a:r>
          </a:p>
          <a:p>
            <a:pPr lvl="1"/>
            <a:r>
              <a:rPr lang="en-US" b="1" dirty="0"/>
              <a:t>Committee Chair (CC)</a:t>
            </a:r>
          </a:p>
          <a:p>
            <a:pPr lvl="3"/>
            <a:r>
              <a:rPr lang="en-US" b="1" dirty="0"/>
              <a:t>IH – CR – CC can be the same person</a:t>
            </a:r>
          </a:p>
          <a:p>
            <a:pPr lvl="1"/>
            <a:r>
              <a:rPr lang="en-US" b="1" dirty="0"/>
              <a:t>Scoutmaster (SM) or Crew Advisor (NL)</a:t>
            </a:r>
          </a:p>
          <a:p>
            <a:pPr lvl="1"/>
            <a:r>
              <a:rPr lang="en-US" b="1" dirty="0"/>
              <a:t>2 Committee Members (MC)</a:t>
            </a:r>
          </a:p>
          <a:p>
            <a:pPr lvl="1"/>
            <a:r>
              <a:rPr lang="en-US" sz="2400" b="1" dirty="0"/>
              <a:t>Must Have at least Five (5) Youth Members</a:t>
            </a:r>
          </a:p>
          <a:p>
            <a:pPr lvl="1"/>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extLst>
      <p:ext uri="{BB962C8B-B14F-4D97-AF65-F5344CB8AC3E}">
        <p14:creationId xmlns:p14="http://schemas.microsoft.com/office/powerpoint/2010/main" val="204952640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6839" y="228600"/>
            <a:ext cx="8406161" cy="990600"/>
          </a:xfrm>
        </p:spPr>
        <p:txBody>
          <a:bodyPr>
            <a:normAutofit fontScale="90000"/>
          </a:bodyPr>
          <a:lstStyle/>
          <a:p>
            <a:pPr algn="ctr"/>
            <a:r>
              <a:rPr lang="en-US" sz="4000" dirty="0">
                <a:solidFill>
                  <a:srgbClr val="FF0000"/>
                </a:solidFill>
              </a:rPr>
              <a:t>Units Require Specific Members</a:t>
            </a:r>
          </a:p>
        </p:txBody>
      </p:sp>
      <p:sp>
        <p:nvSpPr>
          <p:cNvPr id="16388" name="Rectangle 4"/>
          <p:cNvSpPr>
            <a:spLocks noGrp="1" noChangeArrowheads="1"/>
          </p:cNvSpPr>
          <p:nvPr>
            <p:ph sz="half" idx="1"/>
          </p:nvPr>
        </p:nvSpPr>
        <p:spPr>
          <a:xfrm>
            <a:off x="381000" y="1219200"/>
            <a:ext cx="8382000" cy="4617720"/>
          </a:xfrm>
        </p:spPr>
        <p:txBody>
          <a:bodyPr/>
          <a:lstStyle/>
          <a:p>
            <a:pPr marL="0" indent="0" algn="ctr">
              <a:buNone/>
            </a:pPr>
            <a:r>
              <a:rPr lang="en-US" sz="4400" b="1" u="sng" dirty="0"/>
              <a:t>Troops &amp; Crews</a:t>
            </a:r>
            <a:endParaRPr lang="en-US" dirty="0"/>
          </a:p>
          <a:p>
            <a:pPr marL="0" indent="0">
              <a:buNone/>
            </a:pPr>
            <a:endParaRPr lang="en-US" dirty="0"/>
          </a:p>
          <a:p>
            <a:pPr lvl="1"/>
            <a:r>
              <a:rPr lang="en-US" b="1" u="sng" dirty="0"/>
              <a:t>Optional Positions</a:t>
            </a:r>
          </a:p>
          <a:p>
            <a:pPr lvl="2"/>
            <a:r>
              <a:rPr lang="en-US" b="1" dirty="0"/>
              <a:t>Assistant Scoutmaster (SA)</a:t>
            </a:r>
          </a:p>
          <a:p>
            <a:pPr lvl="2"/>
            <a:r>
              <a:rPr lang="en-US" b="1" dirty="0"/>
              <a:t>Crew Associate Advisor (NA)</a:t>
            </a:r>
          </a:p>
          <a:p>
            <a:pPr lvl="2"/>
            <a:r>
              <a:rPr lang="en-US" b="1" dirty="0"/>
              <a:t>Unit College Scouter Reserve – age 18-21; (92U)</a:t>
            </a:r>
          </a:p>
          <a:p>
            <a:pPr lvl="2"/>
            <a:r>
              <a:rPr lang="en-US" b="1" dirty="0"/>
              <a:t>New Member Coordinator (NM)</a:t>
            </a:r>
          </a:p>
          <a:p>
            <a:pPr marL="841248" lvl="3" indent="0">
              <a:buNone/>
            </a:pPr>
            <a:endParaRPr lang="en-US" dirty="0"/>
          </a:p>
        </p:txBody>
      </p:sp>
      <p:pic>
        <p:nvPicPr>
          <p:cNvPr id="5" name="Picture 4">
            <a:extLst>
              <a:ext uri="{FF2B5EF4-FFF2-40B4-BE49-F238E27FC236}">
                <a16:creationId xmlns:a16="http://schemas.microsoft.com/office/drawing/2014/main" id="{5A298AD1-3F03-4536-8899-09CB81C01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extLst>
      <p:ext uri="{BB962C8B-B14F-4D97-AF65-F5344CB8AC3E}">
        <p14:creationId xmlns:p14="http://schemas.microsoft.com/office/powerpoint/2010/main" val="15296056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81000"/>
            <a:ext cx="8183880" cy="1051560"/>
          </a:xfrm>
        </p:spPr>
        <p:txBody>
          <a:bodyPr/>
          <a:lstStyle/>
          <a:p>
            <a:pPr algn="ctr"/>
            <a:r>
              <a:rPr lang="en-US" dirty="0">
                <a:solidFill>
                  <a:srgbClr val="FF0000"/>
                </a:solidFill>
              </a:rPr>
              <a:t>What is a “Charter”</a:t>
            </a:r>
          </a:p>
        </p:txBody>
      </p:sp>
      <p:sp>
        <p:nvSpPr>
          <p:cNvPr id="3075" name="Rectangle 3"/>
          <p:cNvSpPr>
            <a:spLocks noGrp="1" noChangeArrowheads="1"/>
          </p:cNvSpPr>
          <p:nvPr>
            <p:ph idx="1"/>
          </p:nvPr>
        </p:nvSpPr>
        <p:spPr>
          <a:xfrm>
            <a:off x="685800" y="1573530"/>
            <a:ext cx="8610600" cy="3810000"/>
          </a:xfrm>
        </p:spPr>
        <p:txBody>
          <a:bodyPr>
            <a:normAutofit/>
          </a:bodyPr>
          <a:lstStyle/>
          <a:p>
            <a:r>
              <a:rPr lang="en-US" dirty="0"/>
              <a:t>An </a:t>
            </a:r>
            <a:r>
              <a:rPr lang="en-US" b="1" dirty="0"/>
              <a:t>Agreement</a:t>
            </a:r>
          </a:p>
          <a:p>
            <a:r>
              <a:rPr lang="en-US" b="1" u="sng" dirty="0">
                <a:solidFill>
                  <a:srgbClr val="0070C0"/>
                </a:solidFill>
              </a:rPr>
              <a:t>BSA</a:t>
            </a:r>
            <a:r>
              <a:rPr lang="en-US" dirty="0"/>
              <a:t>: Agrees to </a:t>
            </a:r>
            <a:r>
              <a:rPr lang="en-US" b="1" dirty="0"/>
              <a:t>provide Program</a:t>
            </a:r>
            <a:r>
              <a:rPr lang="en-US" dirty="0"/>
              <a:t>. Permission to an organization to </a:t>
            </a:r>
            <a:r>
              <a:rPr lang="en-US" b="1" dirty="0"/>
              <a:t>use Scouting program</a:t>
            </a:r>
            <a:r>
              <a:rPr lang="en-US" dirty="0"/>
              <a:t> as part of its youth service program.  </a:t>
            </a:r>
          </a:p>
          <a:p>
            <a:r>
              <a:rPr lang="en-US" b="1" u="sng" dirty="0">
                <a:solidFill>
                  <a:srgbClr val="0070C0"/>
                </a:solidFill>
              </a:rPr>
              <a:t>Chartered Organization</a:t>
            </a:r>
            <a:r>
              <a:rPr lang="en-US" dirty="0"/>
              <a:t>: Agrees to provide </a:t>
            </a:r>
            <a:r>
              <a:rPr lang="en-US" b="1" dirty="0"/>
              <a:t>support</a:t>
            </a:r>
            <a:r>
              <a:rPr lang="en-US" dirty="0"/>
              <a:t>.</a:t>
            </a:r>
          </a:p>
          <a:p>
            <a:r>
              <a:rPr lang="en-US" dirty="0"/>
              <a:t>Renewed annually.</a:t>
            </a:r>
          </a:p>
        </p:txBody>
      </p:sp>
      <p:pic>
        <p:nvPicPr>
          <p:cNvPr id="2867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40572" y="5029200"/>
            <a:ext cx="2857500" cy="990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70945"/>
            <a:ext cx="1600200" cy="884878"/>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63162" y="1578430"/>
            <a:ext cx="8183880" cy="3755570"/>
          </a:xfrm>
        </p:spPr>
        <p:txBody>
          <a:bodyPr>
            <a:normAutofit/>
          </a:bodyPr>
          <a:lstStyle/>
          <a:p>
            <a:r>
              <a:rPr lang="en-US" altLang="en-US" dirty="0"/>
              <a:t>All Venturers aged 18-20 must complete an adult application and meet adult membership criteria, including taking Youth Protection Training (YPT) and undergo a background check.</a:t>
            </a:r>
          </a:p>
          <a:p>
            <a:pPr lvl="1"/>
            <a:r>
              <a:rPr lang="en-US" altLang="en-US" dirty="0"/>
              <a:t>Position is “Venturing Participant”</a:t>
            </a:r>
          </a:p>
          <a:p>
            <a:pPr lvl="2"/>
            <a:r>
              <a:rPr lang="en-US" altLang="en-US" dirty="0"/>
              <a:t>Position Code is:  </a:t>
            </a:r>
            <a:r>
              <a:rPr lang="en-US" altLang="en-US" b="1" dirty="0"/>
              <a:t>‘VP’</a:t>
            </a:r>
          </a:p>
          <a:p>
            <a:pPr lvl="1"/>
            <a:r>
              <a:rPr lang="en-US" altLang="en-US" dirty="0"/>
              <a:t>Considered a youth for program purposes</a:t>
            </a:r>
          </a:p>
        </p:txBody>
      </p:sp>
      <p:sp>
        <p:nvSpPr>
          <p:cNvPr id="3" name="Title 2"/>
          <p:cNvSpPr>
            <a:spLocks noGrp="1"/>
          </p:cNvSpPr>
          <p:nvPr>
            <p:ph type="title"/>
          </p:nvPr>
        </p:nvSpPr>
        <p:spPr>
          <a:xfrm>
            <a:off x="563162" y="526870"/>
            <a:ext cx="8183880" cy="1051560"/>
          </a:xfrm>
        </p:spPr>
        <p:txBody>
          <a:bodyPr>
            <a:normAutofit fontScale="90000"/>
          </a:bodyPr>
          <a:lstStyle/>
          <a:p>
            <a:pPr algn="ctr">
              <a:defRPr/>
            </a:pPr>
            <a:r>
              <a:rPr lang="en-US" dirty="0">
                <a:solidFill>
                  <a:srgbClr val="FF0000"/>
                </a:solidFill>
              </a:rPr>
              <a:t>IMPORTANT !!!</a:t>
            </a:r>
            <a:br>
              <a:rPr lang="en-US" dirty="0">
                <a:solidFill>
                  <a:srgbClr val="FF0000"/>
                </a:solidFill>
              </a:rPr>
            </a:br>
            <a:r>
              <a:rPr lang="en-US" dirty="0">
                <a:solidFill>
                  <a:srgbClr val="FF0000"/>
                </a:solidFill>
              </a:rPr>
              <a:t>Venturers Aged 18-20</a:t>
            </a:r>
          </a:p>
        </p:txBody>
      </p:sp>
      <p:pic>
        <p:nvPicPr>
          <p:cNvPr id="5" name="Picture 4">
            <a:extLst>
              <a:ext uri="{FF2B5EF4-FFF2-40B4-BE49-F238E27FC236}">
                <a16:creationId xmlns:a16="http://schemas.microsoft.com/office/drawing/2014/main" id="{655FE567-9F70-4369-A7F5-9300264EC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extLst>
      <p:ext uri="{BB962C8B-B14F-4D97-AF65-F5344CB8AC3E}">
        <p14:creationId xmlns:p14="http://schemas.microsoft.com/office/powerpoint/2010/main" val="6492842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9600" y="1219200"/>
            <a:ext cx="7772400" cy="1828800"/>
          </a:xfrm>
        </p:spPr>
        <p:txBody>
          <a:bodyPr/>
          <a:lstStyle/>
          <a:p>
            <a:r>
              <a:rPr lang="en-US" dirty="0">
                <a:solidFill>
                  <a:srgbClr val="FF0000"/>
                </a:solidFill>
              </a:rPr>
              <a:t>Common Re-Charter Mistakes</a:t>
            </a:r>
          </a:p>
        </p:txBody>
      </p:sp>
      <p:sp>
        <p:nvSpPr>
          <p:cNvPr id="14340" name="Rectangle 4"/>
          <p:cNvSpPr>
            <a:spLocks noGrp="1" noChangeArrowheads="1"/>
          </p:cNvSpPr>
          <p:nvPr>
            <p:ph type="subTitle" idx="1"/>
          </p:nvPr>
        </p:nvSpPr>
        <p:spPr>
          <a:xfrm>
            <a:off x="428847" y="3707573"/>
            <a:ext cx="7772400" cy="914400"/>
          </a:xfrm>
        </p:spPr>
        <p:txBody>
          <a:bodyPr/>
          <a:lstStyle/>
          <a:p>
            <a:endParaRPr lang="en-US" dirty="0"/>
          </a:p>
        </p:txBody>
      </p:sp>
      <p:pic>
        <p:nvPicPr>
          <p:cNvPr id="14342" name="Picture 6" descr="http://www.cubscoutpack4026ssumc.org/images/prepared4lifeHDR.jpg"/>
          <p:cNvPicPr>
            <a:picLocks noChangeAspect="1" noChangeArrowheads="1"/>
          </p:cNvPicPr>
          <p:nvPr/>
        </p:nvPicPr>
        <p:blipFill>
          <a:blip r:embed="rId2" cstate="print"/>
          <a:srcRect/>
          <a:stretch>
            <a:fillRect/>
          </a:stretch>
        </p:blipFill>
        <p:spPr bwMode="auto">
          <a:xfrm>
            <a:off x="457200" y="4639694"/>
            <a:ext cx="8077200" cy="1703958"/>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64" y="2842009"/>
            <a:ext cx="2674206" cy="1478782"/>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9919" y="402957"/>
            <a:ext cx="8183880" cy="757428"/>
          </a:xfrm>
        </p:spPr>
        <p:txBody>
          <a:bodyPr>
            <a:noAutofit/>
          </a:bodyPr>
          <a:lstStyle/>
          <a:p>
            <a:pPr algn="ctr"/>
            <a:r>
              <a:rPr lang="en-US" sz="4400" dirty="0">
                <a:solidFill>
                  <a:srgbClr val="FF0000"/>
                </a:solidFill>
                <a:effectLst>
                  <a:outerShdw blurRad="38100" dist="38100" dir="2700000" algn="tl">
                    <a:srgbClr val="000000">
                      <a:alpha val="43137"/>
                    </a:srgbClr>
                  </a:outerShdw>
                </a:effectLst>
              </a:rPr>
              <a:t>COMMON MISTAKES</a:t>
            </a:r>
          </a:p>
        </p:txBody>
      </p:sp>
      <p:sp>
        <p:nvSpPr>
          <p:cNvPr id="18435" name="Rectangle 3"/>
          <p:cNvSpPr>
            <a:spLocks noGrp="1" noChangeArrowheads="1"/>
          </p:cNvSpPr>
          <p:nvPr>
            <p:ph idx="1"/>
          </p:nvPr>
        </p:nvSpPr>
        <p:spPr>
          <a:xfrm>
            <a:off x="381000" y="1295400"/>
            <a:ext cx="8763000" cy="4191000"/>
          </a:xfrm>
        </p:spPr>
        <p:txBody>
          <a:bodyPr>
            <a:normAutofit fontScale="70000" lnSpcReduction="20000"/>
          </a:bodyPr>
          <a:lstStyle/>
          <a:p>
            <a:pPr>
              <a:lnSpc>
                <a:spcPct val="120000"/>
              </a:lnSpc>
            </a:pPr>
            <a:r>
              <a:rPr lang="en-US" b="1" dirty="0"/>
              <a:t>MISSING or UNSIGNED or INCOMPLETE</a:t>
            </a:r>
          </a:p>
          <a:p>
            <a:pPr marL="0" indent="0">
              <a:lnSpc>
                <a:spcPct val="120000"/>
              </a:lnSpc>
              <a:buNone/>
            </a:pPr>
            <a:r>
              <a:rPr lang="en-US" b="1" dirty="0"/>
              <a:t>   Youth &amp; Adult Applications for all NEW members</a:t>
            </a:r>
          </a:p>
          <a:p>
            <a:pPr lvl="1">
              <a:lnSpc>
                <a:spcPct val="120000"/>
              </a:lnSpc>
            </a:pPr>
            <a:r>
              <a:rPr lang="en-US" b="1" dirty="0"/>
              <a:t>Adults</a:t>
            </a:r>
          </a:p>
          <a:p>
            <a:pPr lvl="2">
              <a:lnSpc>
                <a:spcPct val="120000"/>
              </a:lnSpc>
            </a:pPr>
            <a:r>
              <a:rPr lang="en-US" b="1" dirty="0"/>
              <a:t>Disclosure Form not completed &amp; signed</a:t>
            </a:r>
          </a:p>
          <a:p>
            <a:pPr lvl="2">
              <a:lnSpc>
                <a:spcPct val="120000"/>
              </a:lnSpc>
            </a:pPr>
            <a:r>
              <a:rPr lang="en-US" b="1" dirty="0"/>
              <a:t>3 references missing</a:t>
            </a:r>
          </a:p>
          <a:p>
            <a:pPr lvl="2">
              <a:lnSpc>
                <a:spcPct val="120000"/>
              </a:lnSpc>
            </a:pPr>
            <a:r>
              <a:rPr lang="en-US" b="1" dirty="0"/>
              <a:t>All questions not answered.</a:t>
            </a:r>
          </a:p>
          <a:p>
            <a:pPr lvl="2">
              <a:lnSpc>
                <a:spcPct val="120000"/>
              </a:lnSpc>
            </a:pPr>
            <a:r>
              <a:rPr lang="en-US" b="1" dirty="0"/>
              <a:t>2 certifying initials missing</a:t>
            </a:r>
          </a:p>
          <a:p>
            <a:pPr lvl="2">
              <a:lnSpc>
                <a:spcPct val="120000"/>
              </a:lnSpc>
            </a:pPr>
            <a:r>
              <a:rPr lang="en-US" b="1" dirty="0"/>
              <a:t>SSN missing</a:t>
            </a:r>
          </a:p>
          <a:p>
            <a:pPr lvl="1">
              <a:lnSpc>
                <a:spcPct val="120000"/>
              </a:lnSpc>
            </a:pPr>
            <a:endParaRPr lang="en-US" sz="900" b="1" dirty="0"/>
          </a:p>
          <a:p>
            <a:pPr>
              <a:lnSpc>
                <a:spcPct val="120000"/>
              </a:lnSpc>
            </a:pPr>
            <a:r>
              <a:rPr lang="en-US" b="1" i="1" dirty="0"/>
              <a:t>Required Leadership Positions not identified</a:t>
            </a:r>
          </a:p>
          <a:p>
            <a:pPr lvl="1">
              <a:lnSpc>
                <a:spcPct val="120000"/>
              </a:lnSpc>
            </a:pPr>
            <a:r>
              <a:rPr lang="en-US" b="1" i="1" dirty="0"/>
              <a:t>COR – CC – 2MC – CM/SM/NL – DL</a:t>
            </a:r>
          </a:p>
          <a:p>
            <a:pPr lvl="1">
              <a:lnSpc>
                <a:spcPct val="120000"/>
              </a:lnSpc>
            </a:pPr>
            <a:endParaRPr lang="en-US" sz="900" b="1" i="1" dirty="0"/>
          </a:p>
          <a:p>
            <a:pPr>
              <a:lnSpc>
                <a:spcPct val="120000"/>
              </a:lnSpc>
            </a:pPr>
            <a:r>
              <a:rPr lang="en-US" b="1" dirty="0"/>
              <a:t>Charter Paperwork not signed</a:t>
            </a:r>
          </a:p>
          <a:p>
            <a:pPr lvl="1">
              <a:lnSpc>
                <a:spcPct val="120000"/>
              </a:lnSpc>
            </a:pPr>
            <a:r>
              <a:rPr lang="en-US" b="1" dirty="0"/>
              <a:t>by COR, Executive Officer (IH) &amp; Unit Leader                         </a:t>
            </a:r>
          </a:p>
          <a:p>
            <a:pPr lvl="1">
              <a:lnSpc>
                <a:spcPct val="120000"/>
              </a:lnSpc>
            </a:pPr>
            <a:endParaRPr lang="en-US" b="1" dirty="0"/>
          </a:p>
          <a:p>
            <a:pPr lvl="1">
              <a:lnSpc>
                <a:spcPct val="120000"/>
              </a:lnSpc>
            </a:pPr>
            <a:endParaRPr lang="en-US" b="1" dirty="0"/>
          </a:p>
          <a:p>
            <a:pPr lvl="1">
              <a:lnSpc>
                <a:spcPct val="120000"/>
              </a:lnSpc>
            </a:pPr>
            <a:endParaRPr lang="en-US" b="1" dirty="0"/>
          </a:p>
          <a:p>
            <a:pPr lvl="1">
              <a:lnSpc>
                <a:spcPct val="120000"/>
              </a:lnSpc>
            </a:pPr>
            <a:endParaRPr lang="en-US" b="1" dirty="0"/>
          </a:p>
        </p:txBody>
      </p:sp>
      <p:pic>
        <p:nvPicPr>
          <p:cNvPr id="5" name="Picture 4">
            <a:extLst>
              <a:ext uri="{FF2B5EF4-FFF2-40B4-BE49-F238E27FC236}">
                <a16:creationId xmlns:a16="http://schemas.microsoft.com/office/drawing/2014/main" id="{F69CD3A7-2213-48CE-AA12-0893F4811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9919" y="402957"/>
            <a:ext cx="8183880" cy="757428"/>
          </a:xfrm>
        </p:spPr>
        <p:txBody>
          <a:bodyPr>
            <a:noAutofit/>
          </a:bodyPr>
          <a:lstStyle/>
          <a:p>
            <a:pPr algn="ctr"/>
            <a:r>
              <a:rPr lang="en-US" sz="4400" dirty="0">
                <a:solidFill>
                  <a:srgbClr val="FF0000"/>
                </a:solidFill>
                <a:effectLst>
                  <a:outerShdw blurRad="38100" dist="38100" dir="2700000" algn="tl">
                    <a:srgbClr val="000000">
                      <a:alpha val="43137"/>
                    </a:srgbClr>
                  </a:outerShdw>
                </a:effectLst>
              </a:rPr>
              <a:t>COMMON MISTAKES</a:t>
            </a:r>
          </a:p>
        </p:txBody>
      </p:sp>
      <p:sp>
        <p:nvSpPr>
          <p:cNvPr id="18435" name="Rectangle 3"/>
          <p:cNvSpPr>
            <a:spLocks noGrp="1" noChangeArrowheads="1"/>
          </p:cNvSpPr>
          <p:nvPr>
            <p:ph idx="1"/>
          </p:nvPr>
        </p:nvSpPr>
        <p:spPr>
          <a:xfrm>
            <a:off x="381000" y="1295400"/>
            <a:ext cx="8763000" cy="2743200"/>
          </a:xfrm>
        </p:spPr>
        <p:txBody>
          <a:bodyPr>
            <a:normAutofit/>
          </a:bodyPr>
          <a:lstStyle/>
          <a:p>
            <a:pPr>
              <a:lnSpc>
                <a:spcPct val="120000"/>
              </a:lnSpc>
            </a:pPr>
            <a:r>
              <a:rPr lang="en-US" b="1" dirty="0"/>
              <a:t>DIRECT CONTACT LEADERS </a:t>
            </a:r>
            <a:r>
              <a:rPr lang="en-US" b="1" u="sng" dirty="0"/>
              <a:t>Not</a:t>
            </a:r>
            <a:r>
              <a:rPr lang="en-US" b="1" dirty="0"/>
              <a:t> Fully Trained for their Position</a:t>
            </a:r>
          </a:p>
          <a:p>
            <a:pPr lvl="1">
              <a:lnSpc>
                <a:spcPct val="120000"/>
              </a:lnSpc>
            </a:pPr>
            <a:endParaRPr lang="en-US" sz="900" b="1" dirty="0"/>
          </a:p>
          <a:p>
            <a:pPr>
              <a:lnSpc>
                <a:spcPct val="120000"/>
              </a:lnSpc>
            </a:pPr>
            <a:r>
              <a:rPr lang="en-US" b="1" i="1" dirty="0"/>
              <a:t>ALL REGISTERED ADULTS </a:t>
            </a:r>
            <a:r>
              <a:rPr lang="en-US" b="1" i="1" u="sng" dirty="0"/>
              <a:t>Not</a:t>
            </a:r>
            <a:r>
              <a:rPr lang="en-US" b="1" i="1" dirty="0"/>
              <a:t> current   in the NEW Youth Protection Training</a:t>
            </a:r>
            <a:endParaRPr lang="en-US" b="1" dirty="0"/>
          </a:p>
          <a:p>
            <a:pPr lvl="1">
              <a:lnSpc>
                <a:spcPct val="120000"/>
              </a:lnSpc>
            </a:pPr>
            <a:endParaRPr lang="en-US" b="1" dirty="0"/>
          </a:p>
          <a:p>
            <a:pPr lvl="1">
              <a:lnSpc>
                <a:spcPct val="120000"/>
              </a:lnSpc>
            </a:pPr>
            <a:endParaRPr lang="en-US" b="1" dirty="0"/>
          </a:p>
          <a:p>
            <a:pPr lvl="1">
              <a:lnSpc>
                <a:spcPct val="120000"/>
              </a:lnSpc>
            </a:pPr>
            <a:endParaRPr lang="en-US" b="1" dirty="0"/>
          </a:p>
          <a:p>
            <a:pPr lvl="1">
              <a:lnSpc>
                <a:spcPct val="120000"/>
              </a:lnSpc>
            </a:pPr>
            <a:endParaRPr lang="en-US" b="1" dirty="0"/>
          </a:p>
        </p:txBody>
      </p:sp>
      <p:pic>
        <p:nvPicPr>
          <p:cNvPr id="5" name="Picture 4">
            <a:extLst>
              <a:ext uri="{FF2B5EF4-FFF2-40B4-BE49-F238E27FC236}">
                <a16:creationId xmlns:a16="http://schemas.microsoft.com/office/drawing/2014/main" id="{F69CD3A7-2213-48CE-AA12-0893F4811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pic>
        <p:nvPicPr>
          <p:cNvPr id="6" name="Picture 3">
            <a:extLst>
              <a:ext uri="{FF2B5EF4-FFF2-40B4-BE49-F238E27FC236}">
                <a16:creationId xmlns:a16="http://schemas.microsoft.com/office/drawing/2014/main" id="{9696922E-B00C-44BB-9B12-DAF2DB8F72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48" y="3823300"/>
            <a:ext cx="2279352" cy="2561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36A26A47-B550-4FBA-B88A-00847C9343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3152" y="4365645"/>
            <a:ext cx="2438400" cy="112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9702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8183880" cy="1051560"/>
          </a:xfrm>
        </p:spPr>
        <p:txBody>
          <a:bodyPr>
            <a:normAutofit fontScale="90000"/>
          </a:bodyPr>
          <a:lstStyle/>
          <a:p>
            <a:pPr algn="ctr"/>
            <a:r>
              <a:rPr lang="en-US" sz="4000" dirty="0">
                <a:solidFill>
                  <a:srgbClr val="FF0000"/>
                </a:solidFill>
              </a:rPr>
              <a:t>Too Many Multiple Positions</a:t>
            </a:r>
            <a:br>
              <a:rPr lang="en-US" sz="4000" dirty="0">
                <a:solidFill>
                  <a:srgbClr val="FF0000"/>
                </a:solidFill>
              </a:rPr>
            </a:br>
            <a:r>
              <a:rPr lang="en-US" sz="4000" dirty="0">
                <a:solidFill>
                  <a:srgbClr val="FF0000"/>
                </a:solidFill>
              </a:rPr>
              <a:t>in Same Unit </a:t>
            </a:r>
          </a:p>
        </p:txBody>
      </p:sp>
      <p:sp>
        <p:nvSpPr>
          <p:cNvPr id="22531" name="Rectangle 3"/>
          <p:cNvSpPr>
            <a:spLocks noGrp="1" noChangeArrowheads="1"/>
          </p:cNvSpPr>
          <p:nvPr>
            <p:ph idx="1"/>
          </p:nvPr>
        </p:nvSpPr>
        <p:spPr>
          <a:xfrm>
            <a:off x="533400" y="1828800"/>
            <a:ext cx="8183880" cy="4187952"/>
          </a:xfrm>
        </p:spPr>
        <p:txBody>
          <a:bodyPr/>
          <a:lstStyle/>
          <a:p>
            <a:r>
              <a:rPr lang="en-US" dirty="0"/>
              <a:t>Chartered Organization Rep can also be the Committee Chair or Committee Member.</a:t>
            </a:r>
          </a:p>
          <a:p>
            <a:r>
              <a:rPr lang="en-US" dirty="0"/>
              <a:t>IH can be any position in the unit (but must pay the registration fee for that position).</a:t>
            </a:r>
          </a:p>
          <a:p>
            <a:r>
              <a:rPr lang="en-US" dirty="0"/>
              <a:t>All other positions – one person, one job.</a:t>
            </a:r>
          </a:p>
        </p:txBody>
      </p:sp>
      <p:pic>
        <p:nvPicPr>
          <p:cNvPr id="6" name="Picture 5">
            <a:extLst>
              <a:ext uri="{FF2B5EF4-FFF2-40B4-BE49-F238E27FC236}">
                <a16:creationId xmlns:a16="http://schemas.microsoft.com/office/drawing/2014/main" id="{783904B3-DFB0-4E5D-9E8D-91132FF7E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3400"/>
            <a:ext cx="8183880" cy="1051560"/>
          </a:xfrm>
        </p:spPr>
        <p:txBody>
          <a:bodyPr>
            <a:normAutofit fontScale="90000"/>
          </a:bodyPr>
          <a:lstStyle/>
          <a:p>
            <a:pPr algn="ctr"/>
            <a:r>
              <a:rPr lang="en-US" sz="4000" dirty="0">
                <a:solidFill>
                  <a:srgbClr val="FF0000"/>
                </a:solidFill>
              </a:rPr>
              <a:t>People </a:t>
            </a:r>
            <a:r>
              <a:rPr lang="en-US" sz="4000" u="sng" dirty="0">
                <a:solidFill>
                  <a:srgbClr val="FF0000"/>
                </a:solidFill>
              </a:rPr>
              <a:t>Multiple</a:t>
            </a:r>
            <a:r>
              <a:rPr lang="en-US" sz="4000" dirty="0">
                <a:solidFill>
                  <a:srgbClr val="FF0000"/>
                </a:solidFill>
              </a:rPr>
              <a:t> Out</a:t>
            </a:r>
            <a:br>
              <a:rPr lang="en-US" sz="4000" dirty="0">
                <a:solidFill>
                  <a:srgbClr val="FF0000"/>
                </a:solidFill>
              </a:rPr>
            </a:br>
            <a:r>
              <a:rPr lang="en-US" sz="4000" dirty="0">
                <a:solidFill>
                  <a:srgbClr val="FF0000"/>
                </a:solidFill>
              </a:rPr>
              <a:t>of the Program</a:t>
            </a:r>
          </a:p>
        </p:txBody>
      </p:sp>
      <p:sp>
        <p:nvSpPr>
          <p:cNvPr id="23555" name="Rectangle 3"/>
          <p:cNvSpPr>
            <a:spLocks noGrp="1" noChangeArrowheads="1"/>
          </p:cNvSpPr>
          <p:nvPr>
            <p:ph idx="1"/>
          </p:nvPr>
        </p:nvSpPr>
        <p:spPr>
          <a:xfrm>
            <a:off x="533400" y="1600200"/>
            <a:ext cx="8183880" cy="4187952"/>
          </a:xfrm>
        </p:spPr>
        <p:txBody>
          <a:bodyPr/>
          <a:lstStyle/>
          <a:p>
            <a:r>
              <a:rPr lang="en-US" dirty="0"/>
              <a:t>Some Scouters “Multiple” everywhere.  </a:t>
            </a:r>
          </a:p>
          <a:p>
            <a:r>
              <a:rPr lang="en-US" dirty="0"/>
              <a:t>Each person must have a primary position for which they pay the registration fee.</a:t>
            </a:r>
          </a:p>
          <a:p>
            <a:r>
              <a:rPr lang="en-US" dirty="0"/>
              <a:t>When the “primary registration” becomes due and not renewed, that person drops from being registered in any position.</a:t>
            </a:r>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38800" y="4800600"/>
            <a:ext cx="2857500" cy="990600"/>
          </a:xfrm>
          <a:prstGeom prst="rect">
            <a:avLst/>
          </a:prstGeom>
          <a:noFill/>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698"/>
          <a:stretch/>
        </p:blipFill>
        <p:spPr bwMode="auto">
          <a:xfrm>
            <a:off x="1066800" y="4495801"/>
            <a:ext cx="212405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273" y="5416238"/>
            <a:ext cx="1614133" cy="892583"/>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80060" y="478008"/>
            <a:ext cx="8183880" cy="670560"/>
          </a:xfrm>
        </p:spPr>
        <p:txBody>
          <a:bodyPr/>
          <a:lstStyle/>
          <a:p>
            <a:pPr algn="ctr"/>
            <a:r>
              <a:rPr lang="en-US" dirty="0">
                <a:solidFill>
                  <a:srgbClr val="FF0000"/>
                </a:solidFill>
              </a:rPr>
              <a:t>Information Input</a:t>
            </a:r>
          </a:p>
        </p:txBody>
      </p:sp>
      <p:sp>
        <p:nvSpPr>
          <p:cNvPr id="25603" name="Rectangle 3"/>
          <p:cNvSpPr>
            <a:spLocks noGrp="1" noChangeArrowheads="1"/>
          </p:cNvSpPr>
          <p:nvPr>
            <p:ph idx="1"/>
          </p:nvPr>
        </p:nvSpPr>
        <p:spPr>
          <a:xfrm>
            <a:off x="480060" y="1293114"/>
            <a:ext cx="8183880" cy="4187952"/>
          </a:xfrm>
        </p:spPr>
        <p:txBody>
          <a:bodyPr>
            <a:normAutofit/>
          </a:bodyPr>
          <a:lstStyle/>
          <a:p>
            <a:pPr>
              <a:lnSpc>
                <a:spcPct val="90000"/>
              </a:lnSpc>
            </a:pPr>
            <a:r>
              <a:rPr lang="en-US" dirty="0"/>
              <a:t>No </a:t>
            </a:r>
            <a:r>
              <a:rPr lang="en-US" b="1" dirty="0"/>
              <a:t>spaces</a:t>
            </a:r>
            <a:r>
              <a:rPr lang="en-US" dirty="0"/>
              <a:t> in last names (DeCarlo not              De Carlo)</a:t>
            </a:r>
          </a:p>
          <a:p>
            <a:pPr>
              <a:lnSpc>
                <a:spcPct val="90000"/>
              </a:lnSpc>
            </a:pPr>
            <a:r>
              <a:rPr lang="en-US" dirty="0"/>
              <a:t>No </a:t>
            </a:r>
            <a:r>
              <a:rPr lang="en-US" b="1" dirty="0"/>
              <a:t>apostrophes</a:t>
            </a:r>
            <a:r>
              <a:rPr lang="en-US" dirty="0"/>
              <a:t> (OBrien not O’Brien)</a:t>
            </a:r>
          </a:p>
          <a:p>
            <a:pPr>
              <a:lnSpc>
                <a:spcPct val="90000"/>
              </a:lnSpc>
            </a:pPr>
            <a:r>
              <a:rPr lang="en-US" dirty="0"/>
              <a:t>No </a:t>
            </a:r>
            <a:r>
              <a:rPr lang="en-US" b="1" dirty="0"/>
              <a:t>initials</a:t>
            </a:r>
            <a:r>
              <a:rPr lang="en-US" dirty="0"/>
              <a:t> for </a:t>
            </a:r>
            <a:r>
              <a:rPr lang="en-US" u="sng" dirty="0"/>
              <a:t>first names</a:t>
            </a:r>
          </a:p>
          <a:p>
            <a:pPr>
              <a:lnSpc>
                <a:spcPct val="90000"/>
              </a:lnSpc>
            </a:pPr>
            <a:r>
              <a:rPr lang="en-US" dirty="0"/>
              <a:t>Use an initial for a middle name, no period after initial.</a:t>
            </a:r>
          </a:p>
          <a:p>
            <a:pPr>
              <a:lnSpc>
                <a:spcPct val="90000"/>
              </a:lnSpc>
            </a:pPr>
            <a:r>
              <a:rPr lang="en-US" dirty="0"/>
              <a:t>Prefixes are Dr. Rev.   </a:t>
            </a:r>
          </a:p>
          <a:p>
            <a:pPr>
              <a:lnSpc>
                <a:spcPct val="90000"/>
              </a:lnSpc>
            </a:pPr>
            <a:r>
              <a:rPr lang="en-US" dirty="0"/>
              <a:t>Suffixes are Jr. III, etc.</a:t>
            </a:r>
          </a:p>
          <a:p>
            <a:pPr>
              <a:lnSpc>
                <a:spcPct val="90000"/>
              </a:lnSpc>
            </a:pPr>
            <a:r>
              <a:rPr lang="en-US" dirty="0"/>
              <a:t>No need to enter Mr. or Mrs.</a:t>
            </a:r>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562600" y="4953000"/>
            <a:ext cx="2857500" cy="990600"/>
          </a:xfrm>
          <a:prstGeom prst="rect">
            <a:avLst/>
          </a:prstGeom>
          <a:noFill/>
        </p:spPr>
      </p:pic>
      <p:pic>
        <p:nvPicPr>
          <p:cNvPr id="6" name="Picture 5">
            <a:extLst>
              <a:ext uri="{FF2B5EF4-FFF2-40B4-BE49-F238E27FC236}">
                <a16:creationId xmlns:a16="http://schemas.microsoft.com/office/drawing/2014/main" id="{0B0300F9-BBAD-4294-B8F3-258B0A873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50333" y="552718"/>
            <a:ext cx="8183880" cy="667512"/>
          </a:xfrm>
        </p:spPr>
        <p:txBody>
          <a:bodyPr/>
          <a:lstStyle/>
          <a:p>
            <a:pPr algn="ctr"/>
            <a:r>
              <a:rPr lang="en-US" dirty="0">
                <a:solidFill>
                  <a:srgbClr val="FF0000"/>
                </a:solidFill>
              </a:rPr>
              <a:t>Information Input</a:t>
            </a:r>
          </a:p>
        </p:txBody>
      </p:sp>
      <p:sp>
        <p:nvSpPr>
          <p:cNvPr id="27651" name="Rectangle 3"/>
          <p:cNvSpPr>
            <a:spLocks noGrp="1" noChangeArrowheads="1"/>
          </p:cNvSpPr>
          <p:nvPr>
            <p:ph idx="1"/>
          </p:nvPr>
        </p:nvSpPr>
        <p:spPr>
          <a:xfrm>
            <a:off x="430809" y="1259339"/>
            <a:ext cx="8183880" cy="4187952"/>
          </a:xfrm>
        </p:spPr>
        <p:txBody>
          <a:bodyPr/>
          <a:lstStyle/>
          <a:p>
            <a:r>
              <a:rPr lang="en-US" dirty="0"/>
              <a:t>Change wrong contact information (Address, phone number, etc.)</a:t>
            </a:r>
          </a:p>
          <a:p>
            <a:endParaRPr lang="en-US" sz="800" dirty="0"/>
          </a:p>
          <a:p>
            <a:r>
              <a:rPr lang="en-US" dirty="0"/>
              <a:t>Change grades if wrong, but </a:t>
            </a:r>
            <a:r>
              <a:rPr lang="en-US" u="sng" dirty="0"/>
              <a:t>don’t</a:t>
            </a:r>
            <a:r>
              <a:rPr lang="en-US" dirty="0"/>
              <a:t> “update” to the next year’s grade.  </a:t>
            </a:r>
          </a:p>
          <a:p>
            <a:pPr marL="0" indent="0">
              <a:buNone/>
            </a:pPr>
            <a:r>
              <a:rPr lang="en-US" dirty="0"/>
              <a:t>     This happens automatically by BSA</a:t>
            </a:r>
          </a:p>
          <a:p>
            <a:pPr>
              <a:buNone/>
            </a:pPr>
            <a:endParaRPr lang="en-US" dirty="0"/>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38800" y="4800600"/>
            <a:ext cx="2857500" cy="990600"/>
          </a:xfrm>
          <a:prstGeom prst="rect">
            <a:avLst/>
          </a:prstGeom>
          <a:noFill/>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11" y="3926276"/>
            <a:ext cx="3545198" cy="198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C3FEC411-08BB-41BF-87F4-72CA3D21B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457200" y="1790785"/>
            <a:ext cx="8183880" cy="4187952"/>
          </a:xfrm>
        </p:spPr>
        <p:txBody>
          <a:bodyPr>
            <a:normAutofit/>
          </a:bodyPr>
          <a:lstStyle/>
          <a:p>
            <a:r>
              <a:rPr lang="en-US" altLang="en-US" dirty="0"/>
              <a:t>Electronic Authorization</a:t>
            </a:r>
          </a:p>
          <a:p>
            <a:pPr lvl="1"/>
            <a:r>
              <a:rPr lang="en-US" altLang="en-US" dirty="0"/>
              <a:t>Available for the Charter Org Representative</a:t>
            </a:r>
          </a:p>
          <a:p>
            <a:pPr lvl="2"/>
            <a:r>
              <a:rPr lang="en-US" altLang="en-US" dirty="0"/>
              <a:t>No signatures required if this option is chosen</a:t>
            </a:r>
          </a:p>
          <a:p>
            <a:pPr marL="603504" lvl="2" indent="0">
              <a:buNone/>
            </a:pPr>
            <a:endParaRPr lang="en-US" altLang="en-US" dirty="0"/>
          </a:p>
          <a:p>
            <a:r>
              <a:rPr lang="en-US" altLang="en-US" dirty="0"/>
              <a:t>Online Payment Option</a:t>
            </a:r>
          </a:p>
          <a:p>
            <a:pPr lvl="1"/>
            <a:r>
              <a:rPr lang="en-US" altLang="en-US" dirty="0"/>
              <a:t>Units can elect to pay with using:</a:t>
            </a:r>
          </a:p>
          <a:p>
            <a:pPr lvl="2"/>
            <a:r>
              <a:rPr lang="en-US" altLang="en-US" dirty="0"/>
              <a:t>credit card, electronic check</a:t>
            </a:r>
          </a:p>
          <a:p>
            <a:pPr marL="603504" lvl="2" indent="0">
              <a:buNone/>
            </a:pPr>
            <a:endParaRPr lang="en-US" altLang="en-US" dirty="0"/>
          </a:p>
          <a:p>
            <a:pPr lvl="1"/>
            <a:endParaRPr lang="en-US" altLang="en-US" dirty="0"/>
          </a:p>
        </p:txBody>
      </p:sp>
      <p:sp>
        <p:nvSpPr>
          <p:cNvPr id="3" name="Title 2"/>
          <p:cNvSpPr>
            <a:spLocks noGrp="1"/>
          </p:cNvSpPr>
          <p:nvPr>
            <p:ph type="title"/>
          </p:nvPr>
        </p:nvSpPr>
        <p:spPr>
          <a:xfrm>
            <a:off x="457200" y="533400"/>
            <a:ext cx="8183880" cy="1051560"/>
          </a:xfrm>
        </p:spPr>
        <p:txBody>
          <a:bodyPr>
            <a:normAutofit fontScale="90000"/>
          </a:bodyPr>
          <a:lstStyle/>
          <a:p>
            <a:pPr algn="ctr">
              <a:defRPr/>
            </a:pPr>
            <a:r>
              <a:rPr lang="en-US" dirty="0">
                <a:solidFill>
                  <a:srgbClr val="FF0000"/>
                </a:solidFill>
              </a:rPr>
              <a:t>Internet Rechartering</a:t>
            </a:r>
            <a:br>
              <a:rPr lang="en-US" dirty="0">
                <a:solidFill>
                  <a:srgbClr val="FF0000"/>
                </a:solidFill>
              </a:rPr>
            </a:br>
            <a:r>
              <a:rPr lang="en-US" dirty="0">
                <a:solidFill>
                  <a:srgbClr val="FF0000"/>
                </a:solidFill>
              </a:rPr>
              <a:t>Electronic Option</a:t>
            </a:r>
          </a:p>
        </p:txBody>
      </p:sp>
      <p:pic>
        <p:nvPicPr>
          <p:cNvPr id="5" name="Picture 4">
            <a:extLst>
              <a:ext uri="{FF2B5EF4-FFF2-40B4-BE49-F238E27FC236}">
                <a16:creationId xmlns:a16="http://schemas.microsoft.com/office/drawing/2014/main" id="{8B05765C-4D5C-45CA-AB55-8AD3205E4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extLst>
      <p:ext uri="{BB962C8B-B14F-4D97-AF65-F5344CB8AC3E}">
        <p14:creationId xmlns:p14="http://schemas.microsoft.com/office/powerpoint/2010/main" val="376755692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2420" y="-28222"/>
            <a:ext cx="8183880" cy="1051560"/>
          </a:xfrm>
        </p:spPr>
        <p:txBody>
          <a:bodyPr/>
          <a:lstStyle/>
          <a:p>
            <a:pPr algn="ctr"/>
            <a:r>
              <a:rPr lang="en-US" dirty="0">
                <a:solidFill>
                  <a:srgbClr val="FF0000"/>
                </a:solidFill>
              </a:rPr>
              <a:t>Process</a:t>
            </a:r>
          </a:p>
        </p:txBody>
      </p:sp>
      <p:sp>
        <p:nvSpPr>
          <p:cNvPr id="8195" name="Rectangle 3"/>
          <p:cNvSpPr>
            <a:spLocks noGrp="1" noChangeArrowheads="1"/>
          </p:cNvSpPr>
          <p:nvPr>
            <p:ph idx="1"/>
          </p:nvPr>
        </p:nvSpPr>
        <p:spPr>
          <a:xfrm>
            <a:off x="275731" y="952218"/>
            <a:ext cx="8602980" cy="4187952"/>
          </a:xfrm>
        </p:spPr>
        <p:txBody>
          <a:bodyPr>
            <a:normAutofit/>
          </a:bodyPr>
          <a:lstStyle/>
          <a:p>
            <a:pPr>
              <a:buFont typeface="Wingdings" pitchFamily="2" charset="2"/>
              <a:buChar char="§"/>
            </a:pPr>
            <a:r>
              <a:rPr lang="en-US" dirty="0">
                <a:latin typeface="Optima Bold Italic" pitchFamily="2" charset="0"/>
              </a:rPr>
              <a:t>Unit receives access code with Recharter Packet</a:t>
            </a:r>
          </a:p>
          <a:p>
            <a:pPr>
              <a:buFont typeface="Wingdings" pitchFamily="2" charset="2"/>
              <a:buChar char="§"/>
            </a:pPr>
            <a:r>
              <a:rPr lang="en-US" dirty="0">
                <a:latin typeface="Optima Bold Italic" pitchFamily="2" charset="0"/>
              </a:rPr>
              <a:t>Unit receives location &amp; date of Recharter Turn in Day</a:t>
            </a:r>
          </a:p>
          <a:p>
            <a:pPr>
              <a:buFont typeface="Wingdings" pitchFamily="2" charset="2"/>
              <a:buChar char="§"/>
            </a:pPr>
            <a:r>
              <a:rPr lang="en-US" dirty="0">
                <a:latin typeface="Optima Bold Italic" pitchFamily="2" charset="0"/>
              </a:rPr>
              <a:t>Go to the council Web site and select Internet Rechartering</a:t>
            </a:r>
          </a:p>
          <a:p>
            <a:pPr>
              <a:buFont typeface="Wingdings" pitchFamily="2" charset="2"/>
              <a:buChar char="§"/>
            </a:pPr>
            <a:r>
              <a:rPr lang="en-US" dirty="0">
                <a:latin typeface="Optima Bold Italic" pitchFamily="2" charset="0"/>
              </a:rPr>
              <a:t>Complete the rechartering process</a:t>
            </a:r>
          </a:p>
          <a:p>
            <a:pPr>
              <a:buFont typeface="Wingdings" pitchFamily="2" charset="2"/>
              <a:buChar char="§"/>
            </a:pPr>
            <a:r>
              <a:rPr lang="en-US" dirty="0">
                <a:latin typeface="Optima Bold Italic" pitchFamily="2" charset="0"/>
              </a:rPr>
              <a:t>Print recharter paperwork</a:t>
            </a:r>
          </a:p>
          <a:p>
            <a:pPr>
              <a:buFont typeface="Wingdings" pitchFamily="2" charset="2"/>
              <a:buChar char="§"/>
            </a:pPr>
            <a:r>
              <a:rPr lang="en-US" dirty="0">
                <a:latin typeface="Optima Bold Italic" pitchFamily="2" charset="0"/>
              </a:rPr>
              <a:t>Obtain signature of Unit Leader &amp; Executive Officer</a:t>
            </a:r>
          </a:p>
          <a:p>
            <a:pPr>
              <a:buFont typeface="Wingdings" pitchFamily="2" charset="2"/>
              <a:buChar char="§"/>
            </a:pPr>
            <a:r>
              <a:rPr lang="en-US" dirty="0">
                <a:latin typeface="Optima Bold Italic" pitchFamily="2" charset="0"/>
              </a:rPr>
              <a:t>Turn-in charter paperwork, member applications, training verifications,</a:t>
            </a:r>
          </a:p>
          <a:p>
            <a:pPr marL="0" indent="0">
              <a:buNone/>
            </a:pPr>
            <a:r>
              <a:rPr lang="en-US" dirty="0">
                <a:latin typeface="Optima Bold Italic" pitchFamily="2" charset="0"/>
              </a:rPr>
              <a:t>      correct fees or unit account authorization.</a:t>
            </a:r>
          </a:p>
        </p:txBody>
      </p:sp>
      <p:pic>
        <p:nvPicPr>
          <p:cNvPr id="6" name="Picture 5">
            <a:extLst>
              <a:ext uri="{FF2B5EF4-FFF2-40B4-BE49-F238E27FC236}">
                <a16:creationId xmlns:a16="http://schemas.microsoft.com/office/drawing/2014/main" id="{CDDCBB57-BD2B-4D56-A47D-C25E6551F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340" y="5638800"/>
            <a:ext cx="1371600" cy="758467"/>
          </a:xfrm>
          <a:prstGeom prst="rect">
            <a:avLst/>
          </a:prstGeom>
        </p:spPr>
      </p:pic>
    </p:spTree>
    <p:extLst>
      <p:ext uri="{BB962C8B-B14F-4D97-AF65-F5344CB8AC3E}">
        <p14:creationId xmlns:p14="http://schemas.microsoft.com/office/powerpoint/2010/main" val="8406906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183880" cy="899160"/>
          </a:xfrm>
        </p:spPr>
        <p:txBody>
          <a:bodyPr/>
          <a:lstStyle/>
          <a:p>
            <a:pPr algn="ctr"/>
            <a:r>
              <a:rPr lang="en-US" dirty="0">
                <a:solidFill>
                  <a:srgbClr val="FF0000"/>
                </a:solidFill>
              </a:rPr>
              <a:t>Why Re-charter ?</a:t>
            </a:r>
          </a:p>
        </p:txBody>
      </p:sp>
      <p:sp>
        <p:nvSpPr>
          <p:cNvPr id="4099" name="Rectangle 3"/>
          <p:cNvSpPr>
            <a:spLocks noGrp="1" noChangeArrowheads="1"/>
          </p:cNvSpPr>
          <p:nvPr>
            <p:ph idx="1"/>
          </p:nvPr>
        </p:nvSpPr>
        <p:spPr>
          <a:xfrm>
            <a:off x="457200" y="1295400"/>
            <a:ext cx="8183880" cy="4267200"/>
          </a:xfrm>
        </p:spPr>
        <p:txBody>
          <a:bodyPr>
            <a:noAutofit/>
          </a:bodyPr>
          <a:lstStyle/>
          <a:p>
            <a:r>
              <a:rPr lang="en-US" sz="2400" dirty="0"/>
              <a:t>Annual </a:t>
            </a:r>
            <a:r>
              <a:rPr lang="en-US" sz="2400" b="1" dirty="0"/>
              <a:t>renewal</a:t>
            </a:r>
            <a:r>
              <a:rPr lang="en-US" sz="2400" dirty="0"/>
              <a:t> of partnership – BSA and Chartered Organization.</a:t>
            </a:r>
          </a:p>
          <a:p>
            <a:r>
              <a:rPr lang="en-US" sz="2400" dirty="0"/>
              <a:t>Updates </a:t>
            </a:r>
            <a:r>
              <a:rPr lang="en-US" sz="2400" b="1" dirty="0"/>
              <a:t>paperwork</a:t>
            </a:r>
            <a:r>
              <a:rPr lang="en-US" sz="2400" dirty="0"/>
              <a:t> of who is active and who is not.</a:t>
            </a:r>
          </a:p>
          <a:p>
            <a:r>
              <a:rPr lang="en-US" sz="2400" dirty="0"/>
              <a:t>No one volunteers for more than </a:t>
            </a:r>
            <a:r>
              <a:rPr lang="en-US" sz="2400" b="1" dirty="0"/>
              <a:t>one year</a:t>
            </a:r>
            <a:r>
              <a:rPr lang="en-US" sz="2400" dirty="0"/>
              <a:t>. Scouting is NOT a lifelong commitment.  You renew that commitment annually.</a:t>
            </a:r>
          </a:p>
          <a:p>
            <a:r>
              <a:rPr lang="en-US" sz="2400" dirty="0"/>
              <a:t>Liability &amp; accident </a:t>
            </a:r>
            <a:r>
              <a:rPr lang="en-US" sz="2400" b="1" dirty="0"/>
              <a:t>insurance</a:t>
            </a:r>
            <a:r>
              <a:rPr lang="en-US" sz="2400" dirty="0"/>
              <a:t> coverage to the Chartered Organizations and registered participants.</a:t>
            </a:r>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38800" y="4800600"/>
            <a:ext cx="2857500" cy="990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28808"/>
            <a:ext cx="1676400" cy="927015"/>
          </a:xfrm>
          <a:prstGeom prst="rect">
            <a:avLst/>
          </a:prstGeom>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183880" cy="822960"/>
          </a:xfrm>
        </p:spPr>
        <p:txBody>
          <a:bodyPr/>
          <a:lstStyle/>
          <a:p>
            <a:pPr algn="ctr"/>
            <a:r>
              <a:rPr lang="en-US" u="sng" dirty="0">
                <a:solidFill>
                  <a:srgbClr val="FF0000"/>
                </a:solidFill>
              </a:rPr>
              <a:t>Internet</a:t>
            </a:r>
            <a:r>
              <a:rPr lang="en-US" dirty="0">
                <a:solidFill>
                  <a:srgbClr val="FF0000"/>
                </a:solidFill>
              </a:rPr>
              <a:t> Rechartering</a:t>
            </a:r>
          </a:p>
        </p:txBody>
      </p:sp>
      <p:sp>
        <p:nvSpPr>
          <p:cNvPr id="9219" name="Rectangle 3"/>
          <p:cNvSpPr>
            <a:spLocks noGrp="1" noChangeArrowheads="1"/>
          </p:cNvSpPr>
          <p:nvPr>
            <p:ph idx="1"/>
          </p:nvPr>
        </p:nvSpPr>
        <p:spPr>
          <a:xfrm>
            <a:off x="457200" y="1069848"/>
            <a:ext cx="8435340" cy="4187952"/>
          </a:xfrm>
        </p:spPr>
        <p:txBody>
          <a:bodyPr>
            <a:normAutofit fontScale="92500" lnSpcReduction="20000"/>
          </a:bodyPr>
          <a:lstStyle/>
          <a:p>
            <a:r>
              <a:rPr lang="en-US" b="1" dirty="0"/>
              <a:t>UNIT RECHARTER FACILITATOR</a:t>
            </a:r>
          </a:p>
          <a:p>
            <a:pPr marL="0" indent="0">
              <a:buNone/>
            </a:pPr>
            <a:endParaRPr lang="en-US" sz="900" dirty="0"/>
          </a:p>
          <a:p>
            <a:r>
              <a:rPr lang="en-US" dirty="0"/>
              <a:t>Use </a:t>
            </a:r>
            <a:r>
              <a:rPr lang="en-US" i="1" u="sng" dirty="0"/>
              <a:t>this year’s</a:t>
            </a:r>
            <a:r>
              <a:rPr lang="en-US" dirty="0"/>
              <a:t> </a:t>
            </a:r>
            <a:r>
              <a:rPr lang="en-US" b="1" i="1" dirty="0"/>
              <a:t>access code </a:t>
            </a:r>
            <a:r>
              <a:rPr lang="en-US" dirty="0"/>
              <a:t>for re-chartering provided to each unit to log into the system. </a:t>
            </a:r>
          </a:p>
          <a:p>
            <a:pPr marL="0" indent="0">
              <a:buNone/>
            </a:pPr>
            <a:endParaRPr lang="en-US" sz="900" dirty="0"/>
          </a:p>
          <a:p>
            <a:r>
              <a:rPr lang="en-US" dirty="0"/>
              <a:t>(Log in as First-Time User)</a:t>
            </a:r>
          </a:p>
          <a:p>
            <a:pPr marL="0" indent="0">
              <a:buNone/>
            </a:pPr>
            <a:endParaRPr lang="en-US" sz="900" dirty="0"/>
          </a:p>
          <a:p>
            <a:r>
              <a:rPr lang="en-US" sz="3600" b="1" dirty="0">
                <a:solidFill>
                  <a:srgbClr val="00467A"/>
                </a:solidFill>
                <a:hlinkClick r:id="rId3">
                  <a:extLst>
                    <a:ext uri="{A12FA001-AC4F-418D-AE19-62706E023703}">
                      <ahyp:hlinkClr xmlns:ahyp="http://schemas.microsoft.com/office/drawing/2018/hyperlinkcolor" xmlns="" val="tx"/>
                    </a:ext>
                  </a:extLst>
                </a:hlinkClick>
              </a:rPr>
              <a:t>www.hoac.org</a:t>
            </a:r>
            <a:endParaRPr lang="en-US" sz="3600" b="1" dirty="0">
              <a:solidFill>
                <a:srgbClr val="00467A"/>
              </a:solidFill>
            </a:endParaRPr>
          </a:p>
          <a:p>
            <a:pPr lvl="1"/>
            <a:r>
              <a:rPr lang="en-US" dirty="0"/>
              <a:t>Under the RESOURCES TAB</a:t>
            </a:r>
          </a:p>
          <a:p>
            <a:pPr lvl="1"/>
            <a:r>
              <a:rPr lang="en-US" dirty="0"/>
              <a:t>Select “</a:t>
            </a:r>
            <a:r>
              <a:rPr lang="en-US" b="1" u="sng" dirty="0"/>
              <a:t>Internet Re-chartering</a:t>
            </a:r>
            <a:r>
              <a:rPr lang="en-US" dirty="0"/>
              <a:t>”</a:t>
            </a:r>
          </a:p>
          <a:p>
            <a:pPr marL="0" indent="0">
              <a:buNone/>
            </a:pPr>
            <a:endParaRPr lang="en-US" sz="900" dirty="0"/>
          </a:p>
          <a:p>
            <a:r>
              <a:rPr lang="en-US" altLang="en-US" dirty="0"/>
              <a:t>Supported browsers:</a:t>
            </a:r>
          </a:p>
          <a:p>
            <a:pPr marL="0" indent="0" algn="ctr">
              <a:buNone/>
            </a:pPr>
            <a:r>
              <a:rPr lang="en-US" altLang="en-US" dirty="0"/>
              <a:t>Firefox, Chrome, IE 9, 10, 11, Edge</a:t>
            </a:r>
          </a:p>
          <a:p>
            <a:pPr marL="0" indent="0" algn="ctr">
              <a:buNone/>
            </a:pPr>
            <a:r>
              <a:rPr lang="en-US" altLang="en-US" dirty="0"/>
              <a:t>Not compatible with MAC Computers</a:t>
            </a:r>
          </a:p>
          <a:p>
            <a:endParaRPr lang="en-US" dirty="0"/>
          </a:p>
        </p:txBody>
      </p:sp>
      <p:pic>
        <p:nvPicPr>
          <p:cNvPr id="4" name="Picture 2" descr="http://scoutingmagazine.files.wordpress.com/2011/01/6a011168d129d3970c0148c75565d8970c.jpg"/>
          <p:cNvPicPr>
            <a:picLocks noChangeAspect="1" noChangeArrowheads="1"/>
          </p:cNvPicPr>
          <p:nvPr/>
        </p:nvPicPr>
        <p:blipFill>
          <a:blip r:embed="rId4" cstate="print">
            <a:clrChange>
              <a:clrFrom>
                <a:srgbClr val="FFFFFF"/>
              </a:clrFrom>
              <a:clrTo>
                <a:srgbClr val="FFFFFF">
                  <a:alpha val="0"/>
                </a:srgbClr>
              </a:clrTo>
            </a:clrChange>
          </a:blip>
          <a:srcRect t="32000" b="33333"/>
          <a:stretch>
            <a:fillRect/>
          </a:stretch>
        </p:blipFill>
        <p:spPr bwMode="auto">
          <a:xfrm>
            <a:off x="5486400" y="5257800"/>
            <a:ext cx="2857500" cy="990600"/>
          </a:xfrm>
          <a:prstGeom prst="rect">
            <a:avLst/>
          </a:prstGeom>
          <a:noFill/>
        </p:spPr>
      </p:pic>
      <p:pic>
        <p:nvPicPr>
          <p:cNvPr id="6" name="Picture 5">
            <a:extLst>
              <a:ext uri="{FF2B5EF4-FFF2-40B4-BE49-F238E27FC236}">
                <a16:creationId xmlns:a16="http://schemas.microsoft.com/office/drawing/2014/main" id="{B585E83D-31E0-4629-940E-55647A0D5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094" y="5398026"/>
            <a:ext cx="1537804" cy="850374"/>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80060" y="391668"/>
            <a:ext cx="8183880" cy="675132"/>
          </a:xfrm>
        </p:spPr>
        <p:txBody>
          <a:bodyPr/>
          <a:lstStyle/>
          <a:p>
            <a:pPr algn="ctr"/>
            <a:r>
              <a:rPr lang="en-US" dirty="0">
                <a:solidFill>
                  <a:srgbClr val="FF0000"/>
                </a:solidFill>
              </a:rPr>
              <a:t>Availability and Due Date</a:t>
            </a:r>
          </a:p>
        </p:txBody>
      </p:sp>
      <p:sp>
        <p:nvSpPr>
          <p:cNvPr id="29699" name="Rectangle 3"/>
          <p:cNvSpPr>
            <a:spLocks noGrp="1" noChangeArrowheads="1"/>
          </p:cNvSpPr>
          <p:nvPr>
            <p:ph idx="1"/>
          </p:nvPr>
        </p:nvSpPr>
        <p:spPr>
          <a:xfrm>
            <a:off x="434340" y="1066800"/>
            <a:ext cx="8229600" cy="4343400"/>
          </a:xfrm>
        </p:spPr>
        <p:txBody>
          <a:bodyPr>
            <a:normAutofit fontScale="92500" lnSpcReduction="10000"/>
          </a:bodyPr>
          <a:lstStyle/>
          <a:p>
            <a:pPr>
              <a:lnSpc>
                <a:spcPct val="90000"/>
              </a:lnSpc>
            </a:pPr>
            <a:r>
              <a:rPr lang="en-US" b="1" dirty="0"/>
              <a:t>You can log on for internet re-chartering      3-months prior to your renewal date:</a:t>
            </a:r>
          </a:p>
          <a:p>
            <a:pPr lvl="1">
              <a:lnSpc>
                <a:spcPct val="90000"/>
              </a:lnSpc>
            </a:pPr>
            <a:r>
              <a:rPr lang="en-US" b="1" dirty="0"/>
              <a:t>October 1, 2018</a:t>
            </a:r>
          </a:p>
          <a:p>
            <a:pPr lvl="3">
              <a:lnSpc>
                <a:spcPct val="90000"/>
              </a:lnSpc>
            </a:pPr>
            <a:r>
              <a:rPr lang="en-US" b="1" dirty="0"/>
              <a:t>Charters expiring December 31, 2018</a:t>
            </a:r>
          </a:p>
          <a:p>
            <a:pPr lvl="1">
              <a:lnSpc>
                <a:spcPct val="90000"/>
              </a:lnSpc>
            </a:pPr>
            <a:r>
              <a:rPr lang="en-US" b="1" dirty="0"/>
              <a:t>November 1, 2018</a:t>
            </a:r>
          </a:p>
          <a:p>
            <a:pPr lvl="3">
              <a:lnSpc>
                <a:spcPct val="90000"/>
              </a:lnSpc>
            </a:pPr>
            <a:r>
              <a:rPr lang="en-US" b="1" dirty="0"/>
              <a:t>Charters expiring January 31, 2019</a:t>
            </a:r>
          </a:p>
          <a:p>
            <a:pPr lvl="3">
              <a:lnSpc>
                <a:spcPct val="90000"/>
              </a:lnSpc>
            </a:pPr>
            <a:endParaRPr lang="en-US" b="1" dirty="0"/>
          </a:p>
          <a:p>
            <a:pPr>
              <a:lnSpc>
                <a:spcPct val="90000"/>
              </a:lnSpc>
            </a:pPr>
            <a:r>
              <a:rPr lang="en-US" b="1" dirty="0"/>
              <a:t>Charter Turn-in Dates</a:t>
            </a:r>
          </a:p>
          <a:p>
            <a:pPr lvl="1">
              <a:lnSpc>
                <a:spcPct val="90000"/>
              </a:lnSpc>
            </a:pPr>
            <a:r>
              <a:rPr lang="en-US" sz="2000" b="1" dirty="0"/>
              <a:t>Ask your Unit Commissioner or Unit Professional</a:t>
            </a:r>
          </a:p>
          <a:p>
            <a:pPr lvl="1">
              <a:lnSpc>
                <a:spcPct val="90000"/>
              </a:lnSpc>
            </a:pPr>
            <a:endParaRPr lang="en-US" sz="2000" dirty="0"/>
          </a:p>
          <a:p>
            <a:pPr>
              <a:lnSpc>
                <a:spcPct val="90000"/>
              </a:lnSpc>
            </a:pPr>
            <a:r>
              <a:rPr lang="en-US" b="1" dirty="0"/>
              <a:t>Charters submitted late</a:t>
            </a:r>
          </a:p>
          <a:p>
            <a:pPr lvl="1">
              <a:lnSpc>
                <a:spcPct val="90000"/>
              </a:lnSpc>
            </a:pPr>
            <a:r>
              <a:rPr lang="en-US" b="1" dirty="0"/>
              <a:t>NO GRACE PERIOD</a:t>
            </a:r>
          </a:p>
          <a:p>
            <a:pPr marL="347472" lvl="1" indent="0">
              <a:lnSpc>
                <a:spcPct val="90000"/>
              </a:lnSpc>
              <a:buNone/>
            </a:pPr>
            <a:r>
              <a:rPr lang="en-US" b="1" dirty="0">
                <a:solidFill>
                  <a:srgbClr val="FF0000"/>
                </a:solidFill>
              </a:rPr>
              <a:t>	= No insurance, no advancement !!!</a:t>
            </a:r>
          </a:p>
          <a:p>
            <a:pPr lvl="1">
              <a:lnSpc>
                <a:spcPct val="90000"/>
              </a:lnSpc>
              <a:buFontTx/>
              <a:buNone/>
            </a:pPr>
            <a:endParaRPr lang="en-US" dirty="0"/>
          </a:p>
          <a:p>
            <a:pPr lvl="1">
              <a:lnSpc>
                <a:spcPct val="90000"/>
              </a:lnSpc>
            </a:pP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704" y="5062946"/>
            <a:ext cx="1332776" cy="140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E842D817-7B1A-459F-8774-1E2FC2E44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0060" y="470264"/>
            <a:ext cx="8183880" cy="825136"/>
          </a:xfrm>
        </p:spPr>
        <p:txBody>
          <a:bodyPr>
            <a:normAutofit/>
          </a:bodyPr>
          <a:lstStyle/>
          <a:p>
            <a:pPr algn="ctr"/>
            <a:r>
              <a:rPr lang="en-US" dirty="0">
                <a:solidFill>
                  <a:srgbClr val="FF0000"/>
                </a:solidFill>
              </a:rPr>
              <a:t>Internet Re-chartering</a:t>
            </a:r>
          </a:p>
        </p:txBody>
      </p:sp>
      <p:sp>
        <p:nvSpPr>
          <p:cNvPr id="10243" name="Rectangle 3"/>
          <p:cNvSpPr>
            <a:spLocks noGrp="1" noChangeArrowheads="1"/>
          </p:cNvSpPr>
          <p:nvPr>
            <p:ph sz="half" idx="1"/>
          </p:nvPr>
        </p:nvSpPr>
        <p:spPr>
          <a:xfrm>
            <a:off x="609600" y="1600200"/>
            <a:ext cx="3931920" cy="4389120"/>
          </a:xfrm>
        </p:spPr>
        <p:txBody>
          <a:bodyPr>
            <a:normAutofit/>
          </a:bodyPr>
          <a:lstStyle/>
          <a:p>
            <a:r>
              <a:rPr lang="en-US" dirty="0"/>
              <a:t>Load Council information from </a:t>
            </a:r>
            <a:r>
              <a:rPr lang="en-US" b="1" u="sng" dirty="0"/>
              <a:t>ScoutNet</a:t>
            </a:r>
          </a:p>
          <a:p>
            <a:pPr lvl="1"/>
            <a:endParaRPr lang="en-US" sz="800" dirty="0"/>
          </a:p>
          <a:p>
            <a:pPr lvl="1">
              <a:buFontTx/>
              <a:buNone/>
            </a:pPr>
            <a:r>
              <a:rPr lang="en-US" b="1" u="sng" dirty="0"/>
              <a:t>OR</a:t>
            </a:r>
          </a:p>
          <a:p>
            <a:pPr lvl="1">
              <a:buFontTx/>
              <a:buNone/>
            </a:pPr>
            <a:endParaRPr lang="en-US" sz="800" dirty="0"/>
          </a:p>
          <a:p>
            <a:pPr lvl="1"/>
            <a:r>
              <a:rPr lang="en-US" dirty="0"/>
              <a:t>Upload file from </a:t>
            </a:r>
            <a:r>
              <a:rPr lang="en-US" b="1" dirty="0"/>
              <a:t>PackMaster</a:t>
            </a:r>
          </a:p>
          <a:p>
            <a:pPr marL="347472" lvl="1" indent="0">
              <a:buNone/>
            </a:pPr>
            <a:r>
              <a:rPr lang="en-US" b="1" dirty="0"/>
              <a:t>  TroopMaster </a:t>
            </a:r>
          </a:p>
          <a:p>
            <a:pPr marL="347472" lvl="1" indent="0">
              <a:buNone/>
            </a:pPr>
            <a:r>
              <a:rPr lang="en-US" b="1" dirty="0"/>
              <a:t>  Scoutbook</a:t>
            </a:r>
          </a:p>
          <a:p>
            <a:pPr marL="347472" lvl="1" indent="0">
              <a:buNone/>
            </a:pPr>
            <a:endParaRPr lang="en-US" b="1" u="sng" dirty="0"/>
          </a:p>
        </p:txBody>
      </p:sp>
      <p:sp>
        <p:nvSpPr>
          <p:cNvPr id="10244" name="Rectangle 4"/>
          <p:cNvSpPr>
            <a:spLocks noGrp="1" noChangeArrowheads="1"/>
          </p:cNvSpPr>
          <p:nvPr>
            <p:ph sz="half" idx="2"/>
          </p:nvPr>
        </p:nvSpPr>
        <p:spPr>
          <a:xfrm>
            <a:off x="4495800" y="1447800"/>
            <a:ext cx="4160520" cy="4389120"/>
          </a:xfrm>
        </p:spPr>
        <p:txBody>
          <a:bodyPr>
            <a:normAutofit/>
          </a:bodyPr>
          <a:lstStyle/>
          <a:p>
            <a:r>
              <a:rPr lang="en-US" dirty="0"/>
              <a:t>Update roster</a:t>
            </a:r>
          </a:p>
          <a:p>
            <a:pPr lvl="1"/>
            <a:r>
              <a:rPr lang="en-US" dirty="0"/>
              <a:t>Update information</a:t>
            </a:r>
          </a:p>
          <a:p>
            <a:pPr lvl="1"/>
            <a:r>
              <a:rPr lang="en-US" dirty="0"/>
              <a:t>Renew Current Members</a:t>
            </a:r>
          </a:p>
          <a:p>
            <a:pPr lvl="1"/>
            <a:r>
              <a:rPr lang="en-US" dirty="0"/>
              <a:t>Add adult members</a:t>
            </a:r>
          </a:p>
          <a:p>
            <a:pPr lvl="1"/>
            <a:r>
              <a:rPr lang="en-US" dirty="0"/>
              <a:t>Add youth members</a:t>
            </a:r>
          </a:p>
          <a:p>
            <a:pPr lvl="1"/>
            <a:r>
              <a:rPr lang="en-US" dirty="0"/>
              <a:t>Update member data</a:t>
            </a:r>
          </a:p>
          <a:p>
            <a:pPr lvl="1"/>
            <a:r>
              <a:rPr lang="en-US" dirty="0"/>
              <a:t>Update positions</a:t>
            </a:r>
          </a:p>
          <a:p>
            <a:pPr lvl="1"/>
            <a:r>
              <a:rPr lang="en-US" dirty="0"/>
              <a:t>Ensure non-members are removed at re-charter</a:t>
            </a:r>
          </a:p>
        </p:txBody>
      </p:sp>
      <p:pic>
        <p:nvPicPr>
          <p:cNvPr id="7" name="Picture 6">
            <a:extLst>
              <a:ext uri="{FF2B5EF4-FFF2-40B4-BE49-F238E27FC236}">
                <a16:creationId xmlns:a16="http://schemas.microsoft.com/office/drawing/2014/main" id="{A2DF8553-F6DA-456D-B166-CA3A96A23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554295"/>
            <a:ext cx="1537804" cy="850374"/>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183880" cy="1051560"/>
          </a:xfrm>
        </p:spPr>
        <p:txBody>
          <a:bodyPr/>
          <a:lstStyle/>
          <a:p>
            <a:r>
              <a:rPr lang="en-US" dirty="0">
                <a:solidFill>
                  <a:srgbClr val="FF0000"/>
                </a:solidFill>
              </a:rPr>
              <a:t>Internet Re-chartering</a:t>
            </a:r>
          </a:p>
        </p:txBody>
      </p:sp>
      <p:sp>
        <p:nvSpPr>
          <p:cNvPr id="12291" name="Rectangle 3"/>
          <p:cNvSpPr>
            <a:spLocks noGrp="1" noChangeArrowheads="1"/>
          </p:cNvSpPr>
          <p:nvPr>
            <p:ph idx="1"/>
          </p:nvPr>
        </p:nvSpPr>
        <p:spPr>
          <a:xfrm>
            <a:off x="335280" y="1205484"/>
            <a:ext cx="8305800" cy="4187952"/>
          </a:xfrm>
        </p:spPr>
        <p:txBody>
          <a:bodyPr>
            <a:normAutofit/>
          </a:bodyPr>
          <a:lstStyle/>
          <a:p>
            <a:r>
              <a:rPr lang="en-US" dirty="0"/>
              <a:t>Update member </a:t>
            </a:r>
            <a:r>
              <a:rPr lang="en-US" b="1" dirty="0"/>
              <a:t>fees</a:t>
            </a:r>
          </a:p>
          <a:p>
            <a:pPr lvl="1"/>
            <a:r>
              <a:rPr lang="en-US" dirty="0"/>
              <a:t>Assign “Multiple” status</a:t>
            </a:r>
          </a:p>
          <a:p>
            <a:pPr lvl="1"/>
            <a:r>
              <a:rPr lang="en-US" dirty="0"/>
              <a:t>Sign up members for </a:t>
            </a:r>
            <a:r>
              <a:rPr lang="en-US" i="1" dirty="0"/>
              <a:t>Boys’ Life</a:t>
            </a:r>
          </a:p>
          <a:p>
            <a:pPr lvl="1"/>
            <a:endParaRPr lang="en-US" sz="800" i="1" dirty="0"/>
          </a:p>
          <a:p>
            <a:r>
              <a:rPr lang="en-US" b="1" dirty="0"/>
              <a:t>Survey</a:t>
            </a:r>
            <a:r>
              <a:rPr lang="en-US" dirty="0"/>
              <a:t>: Why Scouts are not re-chartering</a:t>
            </a:r>
          </a:p>
          <a:p>
            <a:endParaRPr lang="en-US" sz="800" dirty="0"/>
          </a:p>
          <a:p>
            <a:r>
              <a:rPr lang="en-US" dirty="0"/>
              <a:t>After double checking </a:t>
            </a:r>
            <a:r>
              <a:rPr lang="en-US" i="1" dirty="0"/>
              <a:t>everything</a:t>
            </a:r>
            <a:r>
              <a:rPr lang="en-US" dirty="0"/>
              <a:t>, </a:t>
            </a:r>
            <a:r>
              <a:rPr lang="en-US" b="1" u="sng" dirty="0"/>
              <a:t>SUBMIT</a:t>
            </a:r>
            <a:r>
              <a:rPr lang="en-US" dirty="0"/>
              <a:t> information to council </a:t>
            </a:r>
            <a:r>
              <a:rPr lang="en-US" b="1" dirty="0"/>
              <a:t>and </a:t>
            </a:r>
            <a:r>
              <a:rPr lang="en-US" dirty="0"/>
              <a:t>print paperwork for signatures</a:t>
            </a:r>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486400" y="5356741"/>
            <a:ext cx="2857500" cy="990600"/>
          </a:xfrm>
          <a:prstGeom prst="rect">
            <a:avLst/>
          </a:prstGeom>
          <a:noFill/>
        </p:spPr>
      </p:pic>
      <p:pic>
        <p:nvPicPr>
          <p:cNvPr id="6" name="Picture 5">
            <a:extLst>
              <a:ext uri="{FF2B5EF4-FFF2-40B4-BE49-F238E27FC236}">
                <a16:creationId xmlns:a16="http://schemas.microsoft.com/office/drawing/2014/main" id="{C70E92C8-8C65-4978-8249-2C81C7D3E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 y="5426854"/>
            <a:ext cx="1537804" cy="850374"/>
          </a:xfrm>
          <a:prstGeom prst="rect">
            <a:avLst/>
          </a:prstGeo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64414"/>
            <a:ext cx="8183880" cy="757428"/>
          </a:xfrm>
        </p:spPr>
        <p:txBody>
          <a:bodyPr/>
          <a:lstStyle/>
          <a:p>
            <a:pPr algn="ctr"/>
            <a:r>
              <a:rPr lang="en-US" dirty="0">
                <a:solidFill>
                  <a:srgbClr val="FF0000"/>
                </a:solidFill>
              </a:rPr>
              <a:t>Internet Rechartering</a:t>
            </a:r>
          </a:p>
        </p:txBody>
      </p:sp>
      <p:sp>
        <p:nvSpPr>
          <p:cNvPr id="13315" name="Rectangle 3"/>
          <p:cNvSpPr>
            <a:spLocks noGrp="1" noChangeArrowheads="1"/>
          </p:cNvSpPr>
          <p:nvPr>
            <p:ph idx="1"/>
          </p:nvPr>
        </p:nvSpPr>
        <p:spPr>
          <a:xfrm>
            <a:off x="457200" y="1021842"/>
            <a:ext cx="8183880" cy="4532291"/>
          </a:xfrm>
        </p:spPr>
        <p:txBody>
          <a:bodyPr>
            <a:normAutofit fontScale="70000" lnSpcReduction="20000"/>
          </a:bodyPr>
          <a:lstStyle/>
          <a:p>
            <a:pPr marL="0" indent="0">
              <a:buNone/>
            </a:pPr>
            <a:r>
              <a:rPr lang="en-US" altLang="en-US" sz="900" dirty="0"/>
              <a:t> </a:t>
            </a:r>
          </a:p>
          <a:p>
            <a:r>
              <a:rPr lang="en-US" sz="2400" b="1" dirty="0"/>
              <a:t>Obtain signatures from Charter Organization’s  Executive Officer &amp; Unit Leader</a:t>
            </a:r>
          </a:p>
          <a:p>
            <a:pPr marL="0" indent="0">
              <a:buNone/>
            </a:pPr>
            <a:endParaRPr lang="en-US" sz="900" b="1" dirty="0"/>
          </a:p>
          <a:p>
            <a:r>
              <a:rPr lang="en-US" sz="2400" b="1" dirty="0"/>
              <a:t>Note:</a:t>
            </a:r>
            <a:r>
              <a:rPr lang="en-US" sz="2400" dirty="0"/>
              <a:t>  “Submit to Council” on </a:t>
            </a:r>
            <a:r>
              <a:rPr lang="en-US" sz="2400" b="1" dirty="0"/>
              <a:t>Internet</a:t>
            </a:r>
            <a:r>
              <a:rPr lang="en-US" sz="2400" dirty="0"/>
              <a:t> =  </a:t>
            </a:r>
            <a:r>
              <a:rPr lang="en-US" sz="2400" u="sng" dirty="0"/>
              <a:t>NOT</a:t>
            </a:r>
            <a:r>
              <a:rPr lang="en-US" sz="2400" dirty="0"/>
              <a:t> COMPLETED</a:t>
            </a:r>
          </a:p>
          <a:p>
            <a:pPr marL="0" indent="0">
              <a:buNone/>
            </a:pPr>
            <a:endParaRPr lang="en-US" sz="900" dirty="0"/>
          </a:p>
          <a:p>
            <a:r>
              <a:rPr lang="en-US" sz="2400" dirty="0"/>
              <a:t>Must PRINT and SIGN all </a:t>
            </a:r>
            <a:r>
              <a:rPr lang="en-US" sz="2400" b="1" dirty="0"/>
              <a:t>paperwork</a:t>
            </a:r>
          </a:p>
          <a:p>
            <a:pPr marL="0" indent="0">
              <a:buNone/>
            </a:pPr>
            <a:endParaRPr lang="en-US" sz="900" b="1" dirty="0"/>
          </a:p>
          <a:p>
            <a:r>
              <a:rPr lang="en-US" sz="2400" b="1" dirty="0"/>
              <a:t>Paperwork and fees</a:t>
            </a:r>
          </a:p>
          <a:p>
            <a:pPr marL="0" indent="0">
              <a:buNone/>
            </a:pPr>
            <a:r>
              <a:rPr lang="en-US" sz="2400" b="1" dirty="0"/>
              <a:t>    </a:t>
            </a:r>
            <a:r>
              <a:rPr lang="en-US" sz="2400" dirty="0"/>
              <a:t>taken to the Council Office or to the </a:t>
            </a:r>
            <a:r>
              <a:rPr lang="en-US" sz="2400" dirty="0" err="1"/>
              <a:t>Recharter</a:t>
            </a:r>
            <a:r>
              <a:rPr lang="en-US" sz="2400" dirty="0"/>
              <a:t> Meeting for processing</a:t>
            </a:r>
          </a:p>
          <a:p>
            <a:pPr lvl="1"/>
            <a:r>
              <a:rPr lang="en-US" sz="2000" dirty="0"/>
              <a:t>OR – elect to use electronic authorization</a:t>
            </a:r>
          </a:p>
          <a:p>
            <a:pPr marL="1097280" lvl="4" indent="0">
              <a:buNone/>
            </a:pPr>
            <a:r>
              <a:rPr lang="en-US" sz="1500" b="1" dirty="0"/>
              <a:t>   (still need to submit New Youth &amp; Adult Applications)</a:t>
            </a:r>
          </a:p>
          <a:p>
            <a:pPr marL="1097280" lvl="4" indent="0">
              <a:buNone/>
            </a:pPr>
            <a:endParaRPr lang="en-US" sz="900" b="1" dirty="0"/>
          </a:p>
          <a:p>
            <a:r>
              <a:rPr lang="en-US" sz="2400" b="1" dirty="0"/>
              <a:t>Fees</a:t>
            </a:r>
            <a:r>
              <a:rPr lang="en-US" sz="2400" dirty="0"/>
              <a:t> must be paid at the council office or at</a:t>
            </a:r>
          </a:p>
          <a:p>
            <a:pPr marL="0" indent="0">
              <a:buNone/>
            </a:pPr>
            <a:r>
              <a:rPr lang="en-US" sz="2400" dirty="0"/>
              <a:t>	  Recharter Meeting</a:t>
            </a:r>
          </a:p>
          <a:p>
            <a:pPr lvl="1"/>
            <a:r>
              <a:rPr lang="en-US" sz="2000" dirty="0"/>
              <a:t>OR – elect online payment option</a:t>
            </a:r>
          </a:p>
          <a:p>
            <a:pPr lvl="1"/>
            <a:endParaRPr lang="en-US" sz="1000" dirty="0"/>
          </a:p>
          <a:p>
            <a:pPr marL="0" indent="0" algn="ctr">
              <a:buNone/>
            </a:pPr>
            <a:r>
              <a:rPr lang="en-US" sz="2400" b="1" dirty="0">
                <a:solidFill>
                  <a:srgbClr val="FF0000"/>
                </a:solidFill>
              </a:rPr>
              <a:t>IF RECHARTER &amp; PAYMENT IS DONE COMPLETELY ONLINE </a:t>
            </a:r>
          </a:p>
          <a:p>
            <a:pPr marL="0" indent="0" algn="ctr">
              <a:buNone/>
            </a:pPr>
            <a:r>
              <a:rPr lang="en-US" sz="2400" b="1" dirty="0">
                <a:solidFill>
                  <a:srgbClr val="FF0000"/>
                </a:solidFill>
              </a:rPr>
              <a:t>&amp; NO NEW APPLICATIONS ARE REQUIRED </a:t>
            </a:r>
          </a:p>
          <a:p>
            <a:pPr marL="0" indent="0" algn="ctr">
              <a:buNone/>
            </a:pPr>
            <a:r>
              <a:rPr lang="en-US" sz="2400" b="1" dirty="0">
                <a:solidFill>
                  <a:srgbClr val="FF0000"/>
                </a:solidFill>
              </a:rPr>
              <a:t>    Please notify your Unit Commissioner AND District Professional that you have submitted electronically</a:t>
            </a:r>
            <a:endParaRPr lang="en-US" b="1" dirty="0">
              <a:solidFill>
                <a:srgbClr val="FF0000"/>
              </a:solidFill>
            </a:endParaRPr>
          </a:p>
        </p:txBody>
      </p:sp>
      <p:pic>
        <p:nvPicPr>
          <p:cNvPr id="6" name="Picture 5">
            <a:extLst>
              <a:ext uri="{FF2B5EF4-FFF2-40B4-BE49-F238E27FC236}">
                <a16:creationId xmlns:a16="http://schemas.microsoft.com/office/drawing/2014/main" id="{D0C30DFC-E924-4502-B31F-6CBD5F3F8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257800" y="533400"/>
            <a:ext cx="3406140" cy="5257800"/>
          </a:xfrm>
        </p:spPr>
        <p:txBody>
          <a:bodyPr anchor="t">
            <a:normAutofit/>
          </a:bodyPr>
          <a:lstStyle/>
          <a:p>
            <a:pPr algn="ctr"/>
            <a:r>
              <a:rPr lang="en-US" sz="4000" dirty="0">
                <a:solidFill>
                  <a:srgbClr val="FF0000"/>
                </a:solidFill>
              </a:rPr>
              <a:t>Charter Renewal Application</a:t>
            </a:r>
            <a:endParaRPr lang="en-US" sz="4000" u="sng" dirty="0">
              <a:solidFill>
                <a:srgbClr val="FF0000"/>
              </a:solidFill>
            </a:endParaRPr>
          </a:p>
        </p:txBody>
      </p:sp>
      <p:sp>
        <p:nvSpPr>
          <p:cNvPr id="18435" name="Rectangle 3"/>
          <p:cNvSpPr>
            <a:spLocks noGrp="1" noChangeArrowheads="1"/>
          </p:cNvSpPr>
          <p:nvPr>
            <p:ph idx="1"/>
          </p:nvPr>
        </p:nvSpPr>
        <p:spPr>
          <a:xfrm>
            <a:off x="5225143" y="2667000"/>
            <a:ext cx="3200400" cy="3273552"/>
          </a:xfrm>
        </p:spPr>
        <p:txBody>
          <a:bodyPr>
            <a:normAutofit lnSpcReduction="10000"/>
          </a:bodyPr>
          <a:lstStyle/>
          <a:p>
            <a:pPr>
              <a:lnSpc>
                <a:spcPct val="90000"/>
              </a:lnSpc>
            </a:pPr>
            <a:r>
              <a:rPr lang="en-US" b="1" i="1" dirty="0"/>
              <a:t>Requires Signatures from:</a:t>
            </a:r>
          </a:p>
          <a:p>
            <a:pPr lvl="1">
              <a:lnSpc>
                <a:spcPct val="90000"/>
              </a:lnSpc>
            </a:pPr>
            <a:r>
              <a:rPr lang="en-US" b="1" i="1" dirty="0"/>
              <a:t>Executive Officer (IH)</a:t>
            </a:r>
          </a:p>
          <a:p>
            <a:pPr lvl="1">
              <a:lnSpc>
                <a:spcPct val="90000"/>
              </a:lnSpc>
            </a:pPr>
            <a:r>
              <a:rPr lang="en-US" b="1" i="1" dirty="0"/>
              <a:t>Unit Leader</a:t>
            </a:r>
          </a:p>
          <a:p>
            <a:pPr lvl="2">
              <a:lnSpc>
                <a:spcPct val="90000"/>
              </a:lnSpc>
            </a:pPr>
            <a:r>
              <a:rPr lang="en-US" b="1" i="1" dirty="0"/>
              <a:t>Cubmaster</a:t>
            </a:r>
          </a:p>
          <a:p>
            <a:pPr lvl="2">
              <a:lnSpc>
                <a:spcPct val="90000"/>
              </a:lnSpc>
            </a:pPr>
            <a:r>
              <a:rPr lang="en-US" b="1" i="1" dirty="0"/>
              <a:t>Scoutmaster</a:t>
            </a:r>
          </a:p>
          <a:p>
            <a:pPr lvl="2">
              <a:lnSpc>
                <a:spcPct val="90000"/>
              </a:lnSpc>
            </a:pPr>
            <a:r>
              <a:rPr lang="en-US" b="1" i="1" dirty="0"/>
              <a:t>Crew Advisor</a:t>
            </a:r>
          </a:p>
          <a:p>
            <a:pPr lvl="1" algn="ctr">
              <a:lnSpc>
                <a:spcPct val="90000"/>
              </a:lnSpc>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00742"/>
            <a:ext cx="4114800" cy="5325035"/>
          </a:xfrm>
          <a:prstGeom prst="rect">
            <a:avLst/>
          </a:prstGeom>
        </p:spPr>
      </p:pic>
      <p:pic>
        <p:nvPicPr>
          <p:cNvPr id="6" name="Picture 5">
            <a:extLst>
              <a:ext uri="{FF2B5EF4-FFF2-40B4-BE49-F238E27FC236}">
                <a16:creationId xmlns:a16="http://schemas.microsoft.com/office/drawing/2014/main" id="{5DD9A356-3AAB-4248-A0BF-D2EBC1E4D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
        <p:nvSpPr>
          <p:cNvPr id="7" name="Arrow: Right 12">
            <a:extLst>
              <a:ext uri="{FF2B5EF4-FFF2-40B4-BE49-F238E27FC236}">
                <a16:creationId xmlns:a16="http://schemas.microsoft.com/office/drawing/2014/main" id="{815647AC-398A-48B4-83A4-FED1E3A96A42}"/>
              </a:ext>
            </a:extLst>
          </p:cNvPr>
          <p:cNvSpPr/>
          <p:nvPr/>
        </p:nvSpPr>
        <p:spPr>
          <a:xfrm rot="7413938">
            <a:off x="2503936" y="1470703"/>
            <a:ext cx="1012132" cy="357875"/>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9D46709-D0E0-4EB9-A308-C9B9AB0028AA}"/>
              </a:ext>
            </a:extLst>
          </p:cNvPr>
          <p:cNvSpPr txBox="1"/>
          <p:nvPr/>
        </p:nvSpPr>
        <p:spPr>
          <a:xfrm>
            <a:off x="3406927" y="769203"/>
            <a:ext cx="2482545" cy="646331"/>
          </a:xfrm>
          <a:prstGeom prst="rect">
            <a:avLst/>
          </a:prstGeom>
          <a:solidFill>
            <a:srgbClr val="FFFF00"/>
          </a:solidFill>
        </p:spPr>
        <p:txBody>
          <a:bodyPr wrap="square" rtlCol="0">
            <a:spAutoFit/>
          </a:bodyPr>
          <a:lstStyle/>
          <a:p>
            <a:pPr algn="ctr"/>
            <a:r>
              <a:rPr lang="en-US" sz="1200" b="1" dirty="0" smtClean="0">
                <a:solidFill>
                  <a:srgbClr val="FF0000"/>
                </a:solidFill>
              </a:rPr>
              <a:t>If the </a:t>
            </a:r>
            <a:r>
              <a:rPr lang="en-US" sz="1200" b="1" dirty="0" err="1" smtClean="0">
                <a:solidFill>
                  <a:srgbClr val="FF0000"/>
                </a:solidFill>
              </a:rPr>
              <a:t>Exexcutive</a:t>
            </a:r>
            <a:r>
              <a:rPr lang="en-US" sz="1200" b="1" dirty="0" smtClean="0">
                <a:solidFill>
                  <a:srgbClr val="FF0000"/>
                </a:solidFill>
              </a:rPr>
              <a:t> Office has changed, cross this out and write in correct information</a:t>
            </a:r>
            <a:endParaRPr lang="en-US" sz="1200" b="1" dirty="0">
              <a:solidFill>
                <a:srgbClr val="FF0000"/>
              </a:solidFill>
            </a:endParaRPr>
          </a:p>
        </p:txBody>
      </p:sp>
    </p:spTree>
    <p:extLst>
      <p:ext uri="{BB962C8B-B14F-4D97-AF65-F5344CB8AC3E}">
        <p14:creationId xmlns:p14="http://schemas.microsoft.com/office/powerpoint/2010/main" val="249086741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257800" y="533400"/>
            <a:ext cx="3406140" cy="5257800"/>
          </a:xfrm>
        </p:spPr>
        <p:txBody>
          <a:bodyPr anchor="t">
            <a:normAutofit/>
          </a:bodyPr>
          <a:lstStyle/>
          <a:p>
            <a:pPr algn="ctr"/>
            <a:r>
              <a:rPr lang="en-US" sz="4000" dirty="0">
                <a:solidFill>
                  <a:srgbClr val="FF0000"/>
                </a:solidFill>
              </a:rPr>
              <a:t>Annual Charter Agreement</a:t>
            </a:r>
            <a:endParaRPr lang="en-US" sz="4000" u="sng" dirty="0">
              <a:solidFill>
                <a:srgbClr val="FF0000"/>
              </a:solidFill>
            </a:endParaRPr>
          </a:p>
        </p:txBody>
      </p:sp>
      <p:sp>
        <p:nvSpPr>
          <p:cNvPr id="18435" name="Rectangle 3"/>
          <p:cNvSpPr>
            <a:spLocks noGrp="1" noChangeArrowheads="1"/>
          </p:cNvSpPr>
          <p:nvPr>
            <p:ph idx="1"/>
          </p:nvPr>
        </p:nvSpPr>
        <p:spPr>
          <a:xfrm>
            <a:off x="5105400" y="2517648"/>
            <a:ext cx="3200400" cy="3273552"/>
          </a:xfrm>
        </p:spPr>
        <p:txBody>
          <a:bodyPr>
            <a:normAutofit/>
          </a:bodyPr>
          <a:lstStyle/>
          <a:p>
            <a:pPr>
              <a:lnSpc>
                <a:spcPct val="90000"/>
              </a:lnSpc>
            </a:pPr>
            <a:r>
              <a:rPr lang="en-US" b="1" i="1" dirty="0"/>
              <a:t>Requires Signatures from:</a:t>
            </a:r>
          </a:p>
          <a:p>
            <a:pPr lvl="1">
              <a:lnSpc>
                <a:spcPct val="90000"/>
              </a:lnSpc>
            </a:pPr>
            <a:r>
              <a:rPr lang="en-US" b="1" i="1" dirty="0"/>
              <a:t>Executive Officer (IH)</a:t>
            </a:r>
          </a:p>
          <a:p>
            <a:pPr lvl="1">
              <a:lnSpc>
                <a:spcPct val="90000"/>
              </a:lnSpc>
            </a:pPr>
            <a:r>
              <a:rPr lang="en-US" b="1" i="1" dirty="0"/>
              <a:t>Charter Organization Rep. (COR)</a:t>
            </a:r>
          </a:p>
          <a:p>
            <a:pPr lvl="1" algn="ctr">
              <a:lnSpc>
                <a:spcPct val="90000"/>
              </a:lnSpc>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33400"/>
            <a:ext cx="4114800" cy="5325035"/>
          </a:xfrm>
          <a:prstGeom prst="rect">
            <a:avLst/>
          </a:prstGeom>
        </p:spPr>
      </p:pic>
      <p:pic>
        <p:nvPicPr>
          <p:cNvPr id="6" name="Picture 5">
            <a:extLst>
              <a:ext uri="{FF2B5EF4-FFF2-40B4-BE49-F238E27FC236}">
                <a16:creationId xmlns:a16="http://schemas.microsoft.com/office/drawing/2014/main" id="{7AE2159E-4BEF-442D-9701-2532C6257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extLst>
      <p:ext uri="{BB962C8B-B14F-4D97-AF65-F5344CB8AC3E}">
        <p14:creationId xmlns:p14="http://schemas.microsoft.com/office/powerpoint/2010/main" val="334586598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57378"/>
            <a:ext cx="8183880" cy="746760"/>
          </a:xfrm>
        </p:spPr>
        <p:txBody>
          <a:bodyPr/>
          <a:lstStyle/>
          <a:p>
            <a:pPr algn="ctr"/>
            <a:r>
              <a:rPr lang="en-US" dirty="0">
                <a:solidFill>
                  <a:srgbClr val="FF0000"/>
                </a:solidFill>
              </a:rPr>
              <a:t>Journey to Excellence</a:t>
            </a:r>
          </a:p>
        </p:txBody>
      </p:sp>
      <p:sp>
        <p:nvSpPr>
          <p:cNvPr id="3" name="Content Placeholder 2"/>
          <p:cNvSpPr>
            <a:spLocks noGrp="1"/>
          </p:cNvSpPr>
          <p:nvPr>
            <p:ph idx="1"/>
          </p:nvPr>
        </p:nvSpPr>
        <p:spPr>
          <a:xfrm>
            <a:off x="513664" y="1356764"/>
            <a:ext cx="8183880" cy="3806952"/>
          </a:xfrm>
        </p:spPr>
        <p:txBody>
          <a:bodyPr/>
          <a:lstStyle/>
          <a:p>
            <a:r>
              <a:rPr lang="en-US" dirty="0"/>
              <a:t>Complete </a:t>
            </a:r>
            <a:r>
              <a:rPr lang="en-US" b="1" dirty="0"/>
              <a:t>Journey to Excellence form </a:t>
            </a:r>
            <a:r>
              <a:rPr lang="en-US" dirty="0"/>
              <a:t>= qualified for Bronze, Silver, or Gold ?</a:t>
            </a:r>
          </a:p>
          <a:p>
            <a:pPr marL="0" indent="0">
              <a:buNone/>
            </a:pPr>
            <a:endParaRPr lang="en-US" dirty="0"/>
          </a:p>
          <a:p>
            <a:r>
              <a:rPr lang="en-US" dirty="0"/>
              <a:t>Log your </a:t>
            </a:r>
            <a:r>
              <a:rPr lang="en-US" b="1" dirty="0"/>
              <a:t>Service Hours </a:t>
            </a:r>
            <a:r>
              <a:rPr lang="en-US" dirty="0"/>
              <a:t>for Good Turn for America  (Link on JTE site at </a:t>
            </a:r>
            <a:r>
              <a:rPr lang="en-US" dirty="0">
                <a:hlinkClick r:id="rId2"/>
              </a:rPr>
              <a:t>www.Scouting.org</a:t>
            </a:r>
            <a:r>
              <a:rPr lang="en-US" dirty="0"/>
              <a:t> )</a:t>
            </a:r>
          </a:p>
        </p:txBody>
      </p:sp>
      <p:pic>
        <p:nvPicPr>
          <p:cNvPr id="4" name="Picture 2" descr="http://scoutingmagazine.files.wordpress.com/2011/01/6a011168d129d3970c0148c75565d8970c.jpg"/>
          <p:cNvPicPr>
            <a:picLocks noChangeAspect="1" noChangeArrowheads="1"/>
          </p:cNvPicPr>
          <p:nvPr/>
        </p:nvPicPr>
        <p:blipFill>
          <a:blip r:embed="rId3" cstate="print">
            <a:clrChange>
              <a:clrFrom>
                <a:srgbClr val="FFFFFF"/>
              </a:clrFrom>
              <a:clrTo>
                <a:srgbClr val="FFFFFF">
                  <a:alpha val="0"/>
                </a:srgbClr>
              </a:clrTo>
            </a:clrChange>
          </a:blip>
          <a:srcRect t="32000" b="33333"/>
          <a:stretch>
            <a:fillRect/>
          </a:stretch>
        </p:blipFill>
        <p:spPr bwMode="auto">
          <a:xfrm>
            <a:off x="5638800" y="4800600"/>
            <a:ext cx="2857500" cy="990600"/>
          </a:xfrm>
          <a:prstGeom prst="rect">
            <a:avLst/>
          </a:prstGeom>
          <a:noFill/>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092" b="2527"/>
          <a:stretch/>
        </p:blipFill>
        <p:spPr bwMode="auto">
          <a:xfrm>
            <a:off x="513664" y="4461868"/>
            <a:ext cx="7853961" cy="147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77433741-9202-4EC8-BC5D-29BFACE16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5486400"/>
            <a:ext cx="1537804" cy="850374"/>
          </a:xfrm>
          <a:prstGeom prst="rect">
            <a:avLst/>
          </a:prstGeo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26973" y="22860"/>
            <a:ext cx="8183880" cy="1051560"/>
          </a:xfrm>
        </p:spPr>
        <p:txBody>
          <a:bodyPr/>
          <a:lstStyle/>
          <a:p>
            <a:pPr algn="ctr"/>
            <a:r>
              <a:rPr lang="en-US" dirty="0">
                <a:solidFill>
                  <a:srgbClr val="FF0000"/>
                </a:solidFill>
              </a:rPr>
              <a:t>my.scouting.org Tools</a:t>
            </a:r>
          </a:p>
        </p:txBody>
      </p:sp>
      <p:sp>
        <p:nvSpPr>
          <p:cNvPr id="25603" name="Rectangle 3"/>
          <p:cNvSpPr>
            <a:spLocks noGrp="1" noChangeArrowheads="1"/>
          </p:cNvSpPr>
          <p:nvPr>
            <p:ph idx="1"/>
          </p:nvPr>
        </p:nvSpPr>
        <p:spPr>
          <a:xfrm>
            <a:off x="457200" y="1233302"/>
            <a:ext cx="8183880" cy="4187952"/>
          </a:xfrm>
        </p:spPr>
        <p:txBody>
          <a:bodyPr>
            <a:normAutofit lnSpcReduction="10000"/>
          </a:bodyPr>
          <a:lstStyle/>
          <a:p>
            <a:pPr>
              <a:lnSpc>
                <a:spcPct val="90000"/>
              </a:lnSpc>
            </a:pPr>
            <a:r>
              <a:rPr lang="en-US" b="1" dirty="0"/>
              <a:t>Unit Key 3  </a:t>
            </a:r>
            <a:r>
              <a:rPr lang="en-US" dirty="0"/>
              <a:t>(Unit Leader, CC, COR)</a:t>
            </a:r>
          </a:p>
          <a:p>
            <a:pPr marL="0" indent="0">
              <a:lnSpc>
                <a:spcPct val="90000"/>
              </a:lnSpc>
              <a:buNone/>
            </a:pPr>
            <a:r>
              <a:rPr lang="en-US" dirty="0"/>
              <a:t>    plus 3 designated registered Adults</a:t>
            </a:r>
          </a:p>
          <a:p>
            <a:pPr marL="0" indent="0">
              <a:lnSpc>
                <a:spcPct val="90000"/>
              </a:lnSpc>
              <a:buNone/>
            </a:pPr>
            <a:endParaRPr lang="en-US" sz="900" dirty="0"/>
          </a:p>
          <a:p>
            <a:pPr marL="0" indent="0">
              <a:lnSpc>
                <a:spcPct val="90000"/>
              </a:lnSpc>
              <a:buNone/>
            </a:pPr>
            <a:endParaRPr lang="en-US" sz="900" dirty="0"/>
          </a:p>
          <a:p>
            <a:pPr>
              <a:lnSpc>
                <a:spcPct val="90000"/>
              </a:lnSpc>
            </a:pPr>
            <a:r>
              <a:rPr lang="en-US" b="1" dirty="0"/>
              <a:t>Membership Management</a:t>
            </a:r>
          </a:p>
          <a:p>
            <a:pPr lvl="1">
              <a:lnSpc>
                <a:spcPct val="90000"/>
              </a:lnSpc>
            </a:pPr>
            <a:r>
              <a:rPr lang="en-US" dirty="0"/>
              <a:t>Print Youth &amp; Adult Rosters</a:t>
            </a:r>
          </a:p>
          <a:p>
            <a:pPr lvl="1">
              <a:lnSpc>
                <a:spcPct val="90000"/>
              </a:lnSpc>
            </a:pPr>
            <a:r>
              <a:rPr lang="en-US" dirty="0"/>
              <a:t>Print Membership Cards</a:t>
            </a:r>
          </a:p>
          <a:p>
            <a:pPr lvl="1">
              <a:lnSpc>
                <a:spcPct val="90000"/>
              </a:lnSpc>
            </a:pPr>
            <a:r>
              <a:rPr lang="en-US" dirty="0"/>
              <a:t>Check &amp; update contact information</a:t>
            </a:r>
          </a:p>
          <a:p>
            <a:pPr marL="347472" lvl="1" indent="0">
              <a:lnSpc>
                <a:spcPct val="90000"/>
              </a:lnSpc>
              <a:buNone/>
            </a:pPr>
            <a:endParaRPr lang="en-US" sz="800" dirty="0"/>
          </a:p>
          <a:p>
            <a:pPr marL="347472" lvl="1" indent="0">
              <a:lnSpc>
                <a:spcPct val="90000"/>
              </a:lnSpc>
              <a:buNone/>
            </a:pPr>
            <a:endParaRPr lang="en-US" sz="800" dirty="0"/>
          </a:p>
          <a:p>
            <a:pPr>
              <a:lnSpc>
                <a:spcPct val="90000"/>
              </a:lnSpc>
            </a:pPr>
            <a:r>
              <a:rPr lang="en-US" b="1" dirty="0"/>
              <a:t>Training Management</a:t>
            </a:r>
          </a:p>
          <a:p>
            <a:pPr lvl="1">
              <a:lnSpc>
                <a:spcPct val="90000"/>
              </a:lnSpc>
            </a:pPr>
            <a:r>
              <a:rPr lang="en-US" dirty="0"/>
              <a:t>Review, update &amp; input Adult training records</a:t>
            </a:r>
          </a:p>
          <a:p>
            <a:pPr lvl="1">
              <a:lnSpc>
                <a:spcPct val="90000"/>
              </a:lnSpc>
            </a:pPr>
            <a:r>
              <a:rPr lang="en-US" dirty="0"/>
              <a:t>Review Youth Protection Training expiration dates</a:t>
            </a:r>
          </a:p>
          <a:p>
            <a:pPr marL="347472" lvl="1" indent="0">
              <a:lnSpc>
                <a:spcPct val="90000"/>
              </a:lnSpc>
              <a:buNone/>
            </a:pPr>
            <a:endParaRPr lang="en-US" dirty="0"/>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410200" y="5257800"/>
            <a:ext cx="2857500" cy="990600"/>
          </a:xfrm>
          <a:prstGeom prst="rect">
            <a:avLst/>
          </a:prstGeom>
          <a:noFill/>
        </p:spPr>
      </p:pic>
      <p:pic>
        <p:nvPicPr>
          <p:cNvPr id="6" name="Picture 5">
            <a:extLst>
              <a:ext uri="{FF2B5EF4-FFF2-40B4-BE49-F238E27FC236}">
                <a16:creationId xmlns:a16="http://schemas.microsoft.com/office/drawing/2014/main" id="{893BEDE7-FBA8-41E7-9AEA-8EC530879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5421254"/>
            <a:ext cx="1537804" cy="850374"/>
          </a:xfrm>
          <a:prstGeom prst="rect">
            <a:avLst/>
          </a:prstGeom>
        </p:spPr>
      </p:pic>
    </p:spTree>
    <p:extLst>
      <p:ext uri="{BB962C8B-B14F-4D97-AF65-F5344CB8AC3E}">
        <p14:creationId xmlns:p14="http://schemas.microsoft.com/office/powerpoint/2010/main" val="213208385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391668" y="131063"/>
            <a:ext cx="6854190" cy="5500877"/>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376172" y="3671315"/>
            <a:ext cx="5403341" cy="3106674"/>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945286" y="2120595"/>
            <a:ext cx="5233670" cy="1769745"/>
          </a:xfrm>
          <a:prstGeom prst="rect">
            <a:avLst/>
          </a:prstGeom>
        </p:spPr>
        <p:txBody>
          <a:bodyPr vert="horz" wrap="square" lIns="0" tIns="111125" rIns="0" bIns="0" rtlCol="0">
            <a:spAutoFit/>
          </a:bodyPr>
          <a:lstStyle/>
          <a:p>
            <a:pPr marL="690880" marR="5080" indent="-678815" algn="ctr">
              <a:lnSpc>
                <a:spcPts val="6530"/>
              </a:lnSpc>
              <a:spcBef>
                <a:spcPts val="875"/>
              </a:spcBef>
            </a:pPr>
            <a:r>
              <a:rPr sz="6000" b="0" spc="-60" dirty="0">
                <a:solidFill>
                  <a:srgbClr val="C00000"/>
                </a:solidFill>
                <a:latin typeface="Calibri Light"/>
                <a:cs typeface="Calibri Light"/>
              </a:rPr>
              <a:t>Internet  Rechartering</a:t>
            </a:r>
            <a:endParaRPr sz="6000" dirty="0">
              <a:latin typeface="Calibri Light"/>
              <a:cs typeface="Calibri Light"/>
            </a:endParaRPr>
          </a:p>
        </p:txBody>
      </p:sp>
    </p:spTree>
    <p:extLst>
      <p:ext uri="{BB962C8B-B14F-4D97-AF65-F5344CB8AC3E}">
        <p14:creationId xmlns:p14="http://schemas.microsoft.com/office/powerpoint/2010/main" val="42227740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183880" cy="899160"/>
          </a:xfrm>
        </p:spPr>
        <p:txBody>
          <a:bodyPr/>
          <a:lstStyle/>
          <a:p>
            <a:pPr algn="ctr"/>
            <a:r>
              <a:rPr lang="en-US" dirty="0">
                <a:solidFill>
                  <a:srgbClr val="FF0000"/>
                </a:solidFill>
              </a:rPr>
              <a:t>NEW THIS YEAR !!!</a:t>
            </a:r>
          </a:p>
        </p:txBody>
      </p:sp>
      <p:sp>
        <p:nvSpPr>
          <p:cNvPr id="4099" name="Rectangle 3"/>
          <p:cNvSpPr>
            <a:spLocks noGrp="1" noChangeArrowheads="1"/>
          </p:cNvSpPr>
          <p:nvPr>
            <p:ph idx="1"/>
          </p:nvPr>
        </p:nvSpPr>
        <p:spPr>
          <a:xfrm>
            <a:off x="685800" y="1280160"/>
            <a:ext cx="8183880" cy="4511040"/>
          </a:xfrm>
        </p:spPr>
        <p:txBody>
          <a:bodyPr>
            <a:noAutofit/>
          </a:bodyPr>
          <a:lstStyle/>
          <a:p>
            <a:r>
              <a:rPr lang="en-US" sz="2400" b="1" dirty="0"/>
              <a:t>ALL ADULTS </a:t>
            </a:r>
            <a:r>
              <a:rPr lang="en-US" sz="2400" dirty="0"/>
              <a:t>must have completed the New Youth Protection training </a:t>
            </a:r>
            <a:r>
              <a:rPr lang="en-US" sz="1800" dirty="0"/>
              <a:t>(since February 2018)    </a:t>
            </a:r>
            <a:r>
              <a:rPr lang="en-US" sz="2400" dirty="0"/>
              <a:t>before they can be registered or re-registered.</a:t>
            </a:r>
          </a:p>
          <a:p>
            <a:pPr marL="0" indent="0">
              <a:buNone/>
            </a:pPr>
            <a:endParaRPr lang="en-US" sz="800" dirty="0"/>
          </a:p>
          <a:p>
            <a:r>
              <a:rPr lang="en-US" sz="2400" b="1" dirty="0"/>
              <a:t>ALL Direct Contact Leaders </a:t>
            </a:r>
            <a:r>
              <a:rPr lang="en-US" sz="2400" dirty="0"/>
              <a:t>must be fully trained for the position in which they serve in order to re-register.</a:t>
            </a:r>
          </a:p>
          <a:p>
            <a:pPr marL="0" indent="0">
              <a:buNone/>
            </a:pPr>
            <a:endParaRPr lang="en-US" sz="800" dirty="0"/>
          </a:p>
          <a:p>
            <a:r>
              <a:rPr lang="en-US" sz="2400" b="1" dirty="0"/>
              <a:t>Fully Trained </a:t>
            </a:r>
            <a:r>
              <a:rPr lang="en-US" sz="2400" dirty="0"/>
              <a:t>includes completing all three levels of training (Before the 1</a:t>
            </a:r>
            <a:r>
              <a:rPr lang="en-US" sz="2400" baseline="30000" dirty="0"/>
              <a:t>st</a:t>
            </a:r>
            <a:r>
              <a:rPr lang="en-US" sz="2400" dirty="0"/>
              <a:t> Meeting, First 30 Days, and Position Trained).</a:t>
            </a:r>
          </a:p>
          <a:p>
            <a:pPr lvl="1"/>
            <a:endParaRPr lang="en-US" dirty="0"/>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00700" y="5082540"/>
            <a:ext cx="2857500" cy="990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28808"/>
            <a:ext cx="1676400" cy="927015"/>
          </a:xfrm>
          <a:prstGeom prst="rect">
            <a:avLst/>
          </a:prstGeom>
        </p:spPr>
      </p:pic>
    </p:spTree>
    <p:extLst>
      <p:ext uri="{BB962C8B-B14F-4D97-AF65-F5344CB8AC3E}">
        <p14:creationId xmlns:p14="http://schemas.microsoft.com/office/powerpoint/2010/main" val="23350415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3865" y="480022"/>
            <a:ext cx="5716270" cy="1120178"/>
          </a:xfrm>
          <a:prstGeom prst="rect">
            <a:avLst/>
          </a:prstGeom>
        </p:spPr>
        <p:txBody>
          <a:bodyPr vert="horz" wrap="square" lIns="0" tIns="12065" rIns="0" bIns="0" rtlCol="0">
            <a:spAutoFit/>
          </a:bodyPr>
          <a:lstStyle/>
          <a:p>
            <a:pPr marL="12700" algn="ctr">
              <a:lnSpc>
                <a:spcPct val="100000"/>
              </a:lnSpc>
              <a:spcBef>
                <a:spcPts val="95"/>
              </a:spcBef>
            </a:pPr>
            <a:r>
              <a:rPr spc="-5" dirty="0"/>
              <a:t>Access </a:t>
            </a:r>
            <a:r>
              <a:rPr spc="-10" dirty="0"/>
              <a:t>codes </a:t>
            </a:r>
            <a:r>
              <a:rPr spc="-15" dirty="0"/>
              <a:t>still distributed by</a:t>
            </a:r>
            <a:r>
              <a:rPr spc="130" dirty="0"/>
              <a:t> </a:t>
            </a:r>
            <a:r>
              <a:rPr spc="-10" dirty="0"/>
              <a:t>Council</a:t>
            </a:r>
          </a:p>
        </p:txBody>
      </p:sp>
      <p:sp>
        <p:nvSpPr>
          <p:cNvPr id="3" name="object 3"/>
          <p:cNvSpPr/>
          <p:nvPr/>
        </p:nvSpPr>
        <p:spPr>
          <a:xfrm>
            <a:off x="1295400" y="1600200"/>
            <a:ext cx="6553200" cy="4919472"/>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73189791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069" y="398742"/>
            <a:ext cx="6407150" cy="1120178"/>
          </a:xfrm>
          <a:prstGeom prst="rect">
            <a:avLst/>
          </a:prstGeom>
        </p:spPr>
        <p:txBody>
          <a:bodyPr vert="horz" wrap="square" lIns="0" tIns="12065" rIns="0" bIns="0" rtlCol="0">
            <a:spAutoFit/>
          </a:bodyPr>
          <a:lstStyle/>
          <a:p>
            <a:pPr marL="12700" algn="ctr">
              <a:lnSpc>
                <a:spcPct val="100000"/>
              </a:lnSpc>
              <a:spcBef>
                <a:spcPts val="95"/>
              </a:spcBef>
            </a:pPr>
            <a:r>
              <a:rPr spc="-10" dirty="0"/>
              <a:t>New </a:t>
            </a:r>
            <a:r>
              <a:rPr spc="-15" dirty="0"/>
              <a:t>Branded </a:t>
            </a:r>
            <a:r>
              <a:rPr spc="-5" dirty="0"/>
              <a:t>Look and </a:t>
            </a:r>
            <a:r>
              <a:rPr spc="-20" dirty="0"/>
              <a:t>improved</a:t>
            </a:r>
            <a:r>
              <a:rPr spc="75" dirty="0"/>
              <a:t> </a:t>
            </a:r>
            <a:r>
              <a:rPr spc="-20" dirty="0"/>
              <a:t>navigation</a:t>
            </a:r>
          </a:p>
        </p:txBody>
      </p:sp>
      <p:sp>
        <p:nvSpPr>
          <p:cNvPr id="3" name="object 3"/>
          <p:cNvSpPr/>
          <p:nvPr/>
        </p:nvSpPr>
        <p:spPr>
          <a:xfrm>
            <a:off x="914400" y="1752600"/>
            <a:ext cx="6952488" cy="4558284"/>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3108752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1600" y="2133600"/>
            <a:ext cx="6443472" cy="4151376"/>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501396" y="367984"/>
            <a:ext cx="8183880" cy="1674176"/>
          </a:xfrm>
          <a:prstGeom prst="rect">
            <a:avLst/>
          </a:prstGeom>
        </p:spPr>
        <p:txBody>
          <a:bodyPr vert="horz" wrap="square" lIns="0" tIns="12065" rIns="0" bIns="0" rtlCol="0">
            <a:spAutoFit/>
          </a:bodyPr>
          <a:lstStyle/>
          <a:p>
            <a:pPr marL="12700" marR="5080" algn="ctr">
              <a:lnSpc>
                <a:spcPct val="100000"/>
              </a:lnSpc>
              <a:spcBef>
                <a:spcPts val="95"/>
              </a:spcBef>
            </a:pPr>
            <a:r>
              <a:rPr spc="-20" dirty="0"/>
              <a:t>Promote </a:t>
            </a:r>
            <a:r>
              <a:rPr spc="-15" dirty="0"/>
              <a:t>Members </a:t>
            </a:r>
            <a:r>
              <a:rPr spc="-5" dirty="0"/>
              <a:t>within </a:t>
            </a:r>
            <a:r>
              <a:rPr spc="-15" dirty="0"/>
              <a:t>Chartered </a:t>
            </a:r>
            <a:r>
              <a:rPr spc="-20" dirty="0"/>
              <a:t>Family </a:t>
            </a:r>
            <a:r>
              <a:rPr spc="-5" dirty="0"/>
              <a:t>– </a:t>
            </a:r>
            <a:r>
              <a:rPr lang="en-US" spc="-5" dirty="0"/>
              <a:t/>
            </a:r>
            <a:br>
              <a:rPr lang="en-US" spc="-5" dirty="0"/>
            </a:br>
            <a:r>
              <a:rPr spc="-5" dirty="0"/>
              <a:t>or with  </a:t>
            </a:r>
            <a:r>
              <a:rPr spc="-10" dirty="0"/>
              <a:t>unit </a:t>
            </a:r>
            <a:r>
              <a:rPr spc="-5" dirty="0"/>
              <a:t>access</a:t>
            </a:r>
            <a:r>
              <a:rPr spc="-15" dirty="0"/>
              <a:t> code</a:t>
            </a:r>
          </a:p>
        </p:txBody>
      </p:sp>
      <p:sp>
        <p:nvSpPr>
          <p:cNvPr id="4" name="Arrow: Right 12">
            <a:extLst>
              <a:ext uri="{FF2B5EF4-FFF2-40B4-BE49-F238E27FC236}">
                <a16:creationId xmlns:a16="http://schemas.microsoft.com/office/drawing/2014/main" id="{815647AC-398A-48B4-83A4-FED1E3A96A42}"/>
              </a:ext>
            </a:extLst>
          </p:cNvPr>
          <p:cNvSpPr/>
          <p:nvPr/>
        </p:nvSpPr>
        <p:spPr>
          <a:xfrm rot="12362065">
            <a:off x="5257300" y="3154457"/>
            <a:ext cx="1557846" cy="357875"/>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9D46709-D0E0-4EB9-A308-C9B9AB0028AA}"/>
              </a:ext>
            </a:extLst>
          </p:cNvPr>
          <p:cNvSpPr txBox="1"/>
          <p:nvPr/>
        </p:nvSpPr>
        <p:spPr>
          <a:xfrm>
            <a:off x="5943600" y="3793789"/>
            <a:ext cx="2482545" cy="1384995"/>
          </a:xfrm>
          <a:prstGeom prst="rect">
            <a:avLst/>
          </a:prstGeom>
          <a:solidFill>
            <a:srgbClr val="FFFF00"/>
          </a:solidFill>
        </p:spPr>
        <p:txBody>
          <a:bodyPr wrap="square" rtlCol="0">
            <a:spAutoFit/>
          </a:bodyPr>
          <a:lstStyle/>
          <a:p>
            <a:pPr algn="ctr"/>
            <a:r>
              <a:rPr lang="en-US" sz="1200" b="1" dirty="0" smtClean="0">
                <a:solidFill>
                  <a:srgbClr val="FF0000"/>
                </a:solidFill>
              </a:rPr>
              <a:t>HOAC STRONGLY Suggests that you DO NOT USE the “PROMOTE MEMBERS” Function</a:t>
            </a:r>
          </a:p>
          <a:p>
            <a:pPr algn="ctr"/>
            <a:endParaRPr lang="en-US" sz="1200" b="1" dirty="0">
              <a:solidFill>
                <a:srgbClr val="FF0000"/>
              </a:solidFill>
            </a:endParaRPr>
          </a:p>
          <a:p>
            <a:pPr algn="ctr"/>
            <a:r>
              <a:rPr lang="en-US" sz="1200" b="1" dirty="0" smtClean="0">
                <a:solidFill>
                  <a:srgbClr val="FF0000"/>
                </a:solidFill>
              </a:rPr>
              <a:t>This run a risk of a youth NOT being registered</a:t>
            </a:r>
          </a:p>
        </p:txBody>
      </p:sp>
    </p:spTree>
    <p:extLst>
      <p:ext uri="{BB962C8B-B14F-4D97-AF65-F5344CB8AC3E}">
        <p14:creationId xmlns:p14="http://schemas.microsoft.com/office/powerpoint/2010/main" val="30732301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194" y="381000"/>
            <a:ext cx="7654951" cy="566181"/>
          </a:xfrm>
          <a:prstGeom prst="rect">
            <a:avLst/>
          </a:prstGeom>
        </p:spPr>
        <p:txBody>
          <a:bodyPr vert="horz" wrap="square" lIns="0" tIns="12065" rIns="0" bIns="0" rtlCol="0">
            <a:spAutoFit/>
          </a:bodyPr>
          <a:lstStyle/>
          <a:p>
            <a:pPr marL="12700" algn="ctr">
              <a:lnSpc>
                <a:spcPct val="100000"/>
              </a:lnSpc>
              <a:spcBef>
                <a:spcPts val="95"/>
              </a:spcBef>
            </a:pPr>
            <a:r>
              <a:rPr spc="-15" dirty="0"/>
              <a:t>Electronic </a:t>
            </a:r>
            <a:r>
              <a:rPr spc="-20" dirty="0"/>
              <a:t>Approval</a:t>
            </a:r>
          </a:p>
        </p:txBody>
      </p:sp>
      <p:sp>
        <p:nvSpPr>
          <p:cNvPr id="3" name="object 3"/>
          <p:cNvSpPr/>
          <p:nvPr/>
        </p:nvSpPr>
        <p:spPr>
          <a:xfrm>
            <a:off x="403860" y="1224201"/>
            <a:ext cx="8740140" cy="5545836"/>
          </a:xfrm>
          <a:prstGeom prst="rect">
            <a:avLst/>
          </a:prstGeom>
          <a:blipFill>
            <a:blip r:embed="rId2" cstate="print"/>
            <a:stretch>
              <a:fillRect/>
            </a:stretch>
          </a:blipFill>
        </p:spPr>
        <p:txBody>
          <a:bodyPr wrap="square" lIns="0" tIns="0" rIns="0" bIns="0" rtlCol="0"/>
          <a:lstStyle/>
          <a:p>
            <a:endParaRPr dirty="0"/>
          </a:p>
        </p:txBody>
      </p:sp>
      <p:sp>
        <p:nvSpPr>
          <p:cNvPr id="7" name="TextBox 6">
            <a:extLst>
              <a:ext uri="{FF2B5EF4-FFF2-40B4-BE49-F238E27FC236}">
                <a16:creationId xmlns:a16="http://schemas.microsoft.com/office/drawing/2014/main" id="{D9D46709-D0E0-4EB9-A308-C9B9AB0028AA}"/>
              </a:ext>
            </a:extLst>
          </p:cNvPr>
          <p:cNvSpPr txBox="1"/>
          <p:nvPr/>
        </p:nvSpPr>
        <p:spPr>
          <a:xfrm>
            <a:off x="6477000" y="4419600"/>
            <a:ext cx="2482545" cy="830997"/>
          </a:xfrm>
          <a:prstGeom prst="rect">
            <a:avLst/>
          </a:prstGeom>
          <a:noFill/>
        </p:spPr>
        <p:txBody>
          <a:bodyPr wrap="square" rtlCol="0">
            <a:spAutoFit/>
          </a:bodyPr>
          <a:lstStyle/>
          <a:p>
            <a:pPr algn="ctr"/>
            <a:r>
              <a:rPr lang="en-US" sz="1200" b="1" dirty="0">
                <a:solidFill>
                  <a:srgbClr val="FF0000"/>
                </a:solidFill>
              </a:rPr>
              <a:t>THIS MUST BE THE CHARTERED ORGANZATION REPRESENTATIVE (COR)</a:t>
            </a:r>
          </a:p>
          <a:p>
            <a:pPr algn="ctr"/>
            <a:r>
              <a:rPr lang="en-US" sz="1200" b="1" dirty="0">
                <a:solidFill>
                  <a:srgbClr val="FF0000"/>
                </a:solidFill>
              </a:rPr>
              <a:t>COR MUST be in ALL 3 blocks</a:t>
            </a:r>
          </a:p>
        </p:txBody>
      </p:sp>
      <p:sp>
        <p:nvSpPr>
          <p:cNvPr id="13" name="Arrow: Right 12">
            <a:extLst>
              <a:ext uri="{FF2B5EF4-FFF2-40B4-BE49-F238E27FC236}">
                <a16:creationId xmlns:a16="http://schemas.microsoft.com/office/drawing/2014/main" id="{815647AC-398A-48B4-83A4-FED1E3A96A42}"/>
              </a:ext>
            </a:extLst>
          </p:cNvPr>
          <p:cNvSpPr/>
          <p:nvPr/>
        </p:nvSpPr>
        <p:spPr>
          <a:xfrm rot="12362065">
            <a:off x="5257301" y="3963643"/>
            <a:ext cx="1557846" cy="357875"/>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554519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381000"/>
            <a:ext cx="5257800" cy="566181"/>
          </a:xfrm>
          <a:prstGeom prst="rect">
            <a:avLst/>
          </a:prstGeom>
        </p:spPr>
        <p:txBody>
          <a:bodyPr vert="horz" wrap="square" lIns="0" tIns="12065" rIns="0" bIns="0" rtlCol="0">
            <a:spAutoFit/>
          </a:bodyPr>
          <a:lstStyle/>
          <a:p>
            <a:pPr marL="12700">
              <a:lnSpc>
                <a:spcPct val="100000"/>
              </a:lnSpc>
              <a:spcBef>
                <a:spcPts val="95"/>
              </a:spcBef>
            </a:pPr>
            <a:r>
              <a:rPr spc="-15" dirty="0"/>
              <a:t>Electronic</a:t>
            </a:r>
            <a:r>
              <a:rPr lang="en-US" spc="-15" dirty="0"/>
              <a:t> </a:t>
            </a:r>
            <a:r>
              <a:rPr spc="-25" dirty="0"/>
              <a:t>Payment</a:t>
            </a:r>
          </a:p>
        </p:txBody>
      </p:sp>
      <p:sp>
        <p:nvSpPr>
          <p:cNvPr id="3" name="object 3"/>
          <p:cNvSpPr/>
          <p:nvPr/>
        </p:nvSpPr>
        <p:spPr>
          <a:xfrm>
            <a:off x="304800" y="1143000"/>
            <a:ext cx="8513064" cy="5346192"/>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652338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4634" y="1600200"/>
            <a:ext cx="7589520" cy="4765548"/>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894634" y="609600"/>
            <a:ext cx="7092595" cy="566181"/>
          </a:xfrm>
          <a:prstGeom prst="rect">
            <a:avLst/>
          </a:prstGeom>
        </p:spPr>
        <p:txBody>
          <a:bodyPr vert="horz" wrap="square" lIns="0" tIns="12065" rIns="0" bIns="0" rtlCol="0">
            <a:spAutoFit/>
          </a:bodyPr>
          <a:lstStyle/>
          <a:p>
            <a:pPr marL="12700" algn="ctr">
              <a:lnSpc>
                <a:spcPct val="100000"/>
              </a:lnSpc>
              <a:spcBef>
                <a:spcPts val="95"/>
              </a:spcBef>
            </a:pPr>
            <a:r>
              <a:rPr spc="-25" dirty="0"/>
              <a:t>Payment</a:t>
            </a:r>
            <a:r>
              <a:rPr spc="-65" dirty="0"/>
              <a:t> </a:t>
            </a:r>
            <a:r>
              <a:rPr spc="-10" dirty="0"/>
              <a:t>Confirmation</a:t>
            </a:r>
          </a:p>
        </p:txBody>
      </p:sp>
    </p:spTree>
    <p:extLst>
      <p:ext uri="{BB962C8B-B14F-4D97-AF65-F5344CB8AC3E}">
        <p14:creationId xmlns:p14="http://schemas.microsoft.com/office/powerpoint/2010/main" val="292099703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83880" cy="1051560"/>
          </a:xfrm>
        </p:spPr>
        <p:txBody>
          <a:bodyPr/>
          <a:lstStyle/>
          <a:p>
            <a:r>
              <a:rPr lang="en-US" dirty="0">
                <a:solidFill>
                  <a:srgbClr val="FF0000"/>
                </a:solidFill>
              </a:rPr>
              <a:t>QUESTIONS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6000"/>
            <a:ext cx="6578854"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8759" y="609600"/>
            <a:ext cx="384048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a:extLst>
              <a:ext uri="{FF2B5EF4-FFF2-40B4-BE49-F238E27FC236}">
                <a16:creationId xmlns:a16="http://schemas.microsoft.com/office/drawing/2014/main" id="{093C367A-008D-4D2E-8821-FCFBE7DF1AD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96355" y="5307729"/>
            <a:ext cx="1679702" cy="928842"/>
          </a:xfrm>
          <a:prstGeom prst="rect">
            <a:avLst/>
          </a:prstGeom>
        </p:spPr>
      </p:pic>
    </p:spTree>
    <p:extLst>
      <p:ext uri="{BB962C8B-B14F-4D97-AF65-F5344CB8AC3E}">
        <p14:creationId xmlns:p14="http://schemas.microsoft.com/office/powerpoint/2010/main" val="321946794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27906" y="838200"/>
            <a:ext cx="7772400" cy="1905000"/>
          </a:xfrm>
        </p:spPr>
        <p:txBody>
          <a:bodyPr/>
          <a:lstStyle/>
          <a:p>
            <a:pPr algn="ctr"/>
            <a:r>
              <a:rPr lang="en-US" dirty="0">
                <a:solidFill>
                  <a:srgbClr val="FF0000"/>
                </a:solidFill>
              </a:rPr>
              <a:t>Re-charter Training</a:t>
            </a:r>
            <a:br>
              <a:rPr lang="en-US" dirty="0">
                <a:solidFill>
                  <a:srgbClr val="FF0000"/>
                </a:solidFill>
              </a:rPr>
            </a:br>
            <a:r>
              <a:rPr lang="en-US" dirty="0">
                <a:solidFill>
                  <a:srgbClr val="FF0000"/>
                </a:solidFill>
              </a:rPr>
              <a:t>THANK YOU!</a:t>
            </a:r>
          </a:p>
        </p:txBody>
      </p:sp>
      <p:sp>
        <p:nvSpPr>
          <p:cNvPr id="2051" name="Rectangle 3"/>
          <p:cNvSpPr>
            <a:spLocks noGrp="1" noChangeArrowheads="1"/>
          </p:cNvSpPr>
          <p:nvPr>
            <p:ph type="subTitle" idx="1"/>
          </p:nvPr>
        </p:nvSpPr>
        <p:spPr/>
        <p:txBody>
          <a:bodyPr/>
          <a:lstStyle/>
          <a:p>
            <a:r>
              <a:rPr lang="en-US" dirty="0"/>
              <a:t>Boy Scouts of America</a:t>
            </a:r>
          </a:p>
          <a:p>
            <a:r>
              <a:rPr lang="en-US" dirty="0"/>
              <a:t>Heart of America Council</a:t>
            </a:r>
          </a:p>
        </p:txBody>
      </p:sp>
      <p:pic>
        <p:nvPicPr>
          <p:cNvPr id="2053" name="Picture 5" descr="http://www.cubscoutpack4026ssumc.org/images/prepared4lifeHDR.jpg"/>
          <p:cNvPicPr>
            <a:picLocks noChangeAspect="1" noChangeArrowheads="1"/>
          </p:cNvPicPr>
          <p:nvPr/>
        </p:nvPicPr>
        <p:blipFill>
          <a:blip r:embed="rId2" cstate="print"/>
          <a:srcRect/>
          <a:stretch>
            <a:fillRect/>
          </a:stretch>
        </p:blipFill>
        <p:spPr bwMode="auto">
          <a:xfrm>
            <a:off x="380999" y="4724400"/>
            <a:ext cx="8266215" cy="1743833"/>
          </a:xfrm>
          <a:prstGeom prst="rect">
            <a:avLst/>
          </a:prstGeom>
          <a:noFill/>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223997"/>
            <a:ext cx="4343400" cy="147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588" y="3471844"/>
            <a:ext cx="2237232" cy="1237144"/>
          </a:xfrm>
          <a:prstGeom prst="rect">
            <a:avLst/>
          </a:prstGeom>
        </p:spPr>
      </p:pic>
    </p:spTree>
    <p:extLst>
      <p:ext uri="{BB962C8B-B14F-4D97-AF65-F5344CB8AC3E}">
        <p14:creationId xmlns:p14="http://schemas.microsoft.com/office/powerpoint/2010/main" val="40446115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183880" cy="899160"/>
          </a:xfrm>
        </p:spPr>
        <p:txBody>
          <a:bodyPr/>
          <a:lstStyle/>
          <a:p>
            <a:pPr algn="ctr"/>
            <a:r>
              <a:rPr lang="en-US" dirty="0">
                <a:solidFill>
                  <a:srgbClr val="FF0000"/>
                </a:solidFill>
              </a:rPr>
              <a:t>NEW THIS YEAR !!!</a:t>
            </a:r>
          </a:p>
        </p:txBody>
      </p:sp>
      <p:sp>
        <p:nvSpPr>
          <p:cNvPr id="4099" name="Rectangle 3"/>
          <p:cNvSpPr>
            <a:spLocks noGrp="1" noChangeArrowheads="1"/>
          </p:cNvSpPr>
          <p:nvPr>
            <p:ph idx="1"/>
          </p:nvPr>
        </p:nvSpPr>
        <p:spPr>
          <a:xfrm>
            <a:off x="457200" y="1280160"/>
            <a:ext cx="8183880" cy="4511040"/>
          </a:xfrm>
        </p:spPr>
        <p:txBody>
          <a:bodyPr>
            <a:noAutofit/>
          </a:bodyPr>
          <a:lstStyle/>
          <a:p>
            <a:pPr marL="0" indent="0" algn="ctr">
              <a:buNone/>
            </a:pPr>
            <a:r>
              <a:rPr lang="en-US" sz="2400" b="1" dirty="0"/>
              <a:t>Direct Contact Leaders</a:t>
            </a:r>
          </a:p>
          <a:p>
            <a:pPr marL="0" indent="0" algn="ctr">
              <a:buNone/>
            </a:pPr>
            <a:endParaRPr lang="en-US" sz="800" b="1" dirty="0"/>
          </a:p>
          <a:p>
            <a:pPr lvl="1">
              <a:spcAft>
                <a:spcPts val="300"/>
              </a:spcAft>
            </a:pPr>
            <a:r>
              <a:rPr lang="en-US" dirty="0"/>
              <a:t>CM – Cubmasters</a:t>
            </a:r>
          </a:p>
          <a:p>
            <a:pPr lvl="1">
              <a:spcAft>
                <a:spcPts val="300"/>
              </a:spcAft>
            </a:pPr>
            <a:r>
              <a:rPr lang="en-US" dirty="0"/>
              <a:t>SM – Scoutmasters</a:t>
            </a:r>
          </a:p>
          <a:p>
            <a:pPr lvl="1">
              <a:spcAft>
                <a:spcPts val="300"/>
              </a:spcAft>
            </a:pPr>
            <a:r>
              <a:rPr lang="en-US" dirty="0"/>
              <a:t>NL - Venture Crew Advisors</a:t>
            </a:r>
          </a:p>
          <a:p>
            <a:pPr lvl="1">
              <a:spcAft>
                <a:spcPts val="300"/>
              </a:spcAft>
            </a:pPr>
            <a:r>
              <a:rPr lang="en-US" dirty="0"/>
              <a:t>SK – Sea Scout Skippers)</a:t>
            </a:r>
          </a:p>
          <a:p>
            <a:pPr lvl="1">
              <a:spcAft>
                <a:spcPts val="300"/>
              </a:spcAft>
            </a:pPr>
            <a:r>
              <a:rPr lang="en-US" dirty="0"/>
              <a:t>ALL Den Leaders (LL, TL, DL, WL) </a:t>
            </a:r>
          </a:p>
          <a:p>
            <a:pPr lvl="1">
              <a:spcAft>
                <a:spcPts val="300"/>
              </a:spcAft>
            </a:pPr>
            <a:r>
              <a:rPr lang="en-US" dirty="0"/>
              <a:t>Leaders of 11-year-old Scouts LDS</a:t>
            </a:r>
          </a:p>
          <a:p>
            <a:pPr lvl="1">
              <a:spcAft>
                <a:spcPts val="300"/>
              </a:spcAft>
            </a:pPr>
            <a:r>
              <a:rPr lang="en-US" dirty="0"/>
              <a:t>Paid or Multiple registered</a:t>
            </a:r>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00700" y="5082540"/>
            <a:ext cx="2857500" cy="990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28808"/>
            <a:ext cx="1676400" cy="927015"/>
          </a:xfrm>
          <a:prstGeom prst="rect">
            <a:avLst/>
          </a:prstGeom>
        </p:spPr>
      </p:pic>
    </p:spTree>
    <p:extLst>
      <p:ext uri="{BB962C8B-B14F-4D97-AF65-F5344CB8AC3E}">
        <p14:creationId xmlns:p14="http://schemas.microsoft.com/office/powerpoint/2010/main" val="24279158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183880" cy="899160"/>
          </a:xfrm>
        </p:spPr>
        <p:txBody>
          <a:bodyPr/>
          <a:lstStyle/>
          <a:p>
            <a:pPr algn="ctr"/>
            <a:r>
              <a:rPr lang="en-US" dirty="0">
                <a:solidFill>
                  <a:srgbClr val="FF0000"/>
                </a:solidFill>
              </a:rPr>
              <a:t>NEW THIS YEAR !!!</a:t>
            </a:r>
          </a:p>
        </p:txBody>
      </p:sp>
      <p:sp>
        <p:nvSpPr>
          <p:cNvPr id="4099" name="Rectangle 3"/>
          <p:cNvSpPr>
            <a:spLocks noGrp="1" noChangeArrowheads="1"/>
          </p:cNvSpPr>
          <p:nvPr>
            <p:ph idx="1"/>
          </p:nvPr>
        </p:nvSpPr>
        <p:spPr>
          <a:xfrm>
            <a:off x="274320" y="1281275"/>
            <a:ext cx="8183880" cy="4511040"/>
          </a:xfrm>
        </p:spPr>
        <p:txBody>
          <a:bodyPr>
            <a:noAutofit/>
          </a:bodyPr>
          <a:lstStyle/>
          <a:p>
            <a:pPr marL="0" indent="0" algn="ctr">
              <a:buNone/>
            </a:pPr>
            <a:r>
              <a:rPr lang="en-US" sz="2400" b="1" dirty="0"/>
              <a:t>UNIT SCOUTER RESERVE POSITIONS</a:t>
            </a:r>
          </a:p>
          <a:p>
            <a:pPr marL="0" indent="0" algn="ctr">
              <a:buNone/>
            </a:pPr>
            <a:endParaRPr lang="en-US" sz="1400" b="1" dirty="0"/>
          </a:p>
          <a:p>
            <a:pPr lvl="1">
              <a:spcAft>
                <a:spcPts val="300"/>
              </a:spcAft>
            </a:pPr>
            <a:r>
              <a:rPr lang="en-US" dirty="0"/>
              <a:t>The use of registration code 91U (Unit Scouter Reserve) will no longer be accepted.</a:t>
            </a:r>
          </a:p>
          <a:p>
            <a:pPr lvl="1">
              <a:spcAft>
                <a:spcPts val="300"/>
              </a:spcAft>
            </a:pPr>
            <a:endParaRPr lang="en-US" dirty="0"/>
          </a:p>
          <a:p>
            <a:pPr lvl="1">
              <a:spcAft>
                <a:spcPts val="300"/>
              </a:spcAft>
            </a:pPr>
            <a:r>
              <a:rPr lang="en-US" dirty="0"/>
              <a:t>The use of code 92U (College Scouter Reserve) will only be allowed for leaders 18-20 years old who will not become Assistant Scoutmasters.</a:t>
            </a:r>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00700" y="5082540"/>
            <a:ext cx="2857500" cy="990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28808"/>
            <a:ext cx="1676400" cy="927015"/>
          </a:xfrm>
          <a:prstGeom prst="rect">
            <a:avLst/>
          </a:prstGeom>
        </p:spPr>
      </p:pic>
    </p:spTree>
    <p:extLst>
      <p:ext uri="{BB962C8B-B14F-4D97-AF65-F5344CB8AC3E}">
        <p14:creationId xmlns:p14="http://schemas.microsoft.com/office/powerpoint/2010/main" val="22129371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183880" cy="899160"/>
          </a:xfrm>
        </p:spPr>
        <p:txBody>
          <a:bodyPr/>
          <a:lstStyle/>
          <a:p>
            <a:pPr algn="ctr"/>
            <a:r>
              <a:rPr lang="en-US" dirty="0">
                <a:solidFill>
                  <a:srgbClr val="FF0000"/>
                </a:solidFill>
              </a:rPr>
              <a:t>NEW THIS YEAR !!!</a:t>
            </a:r>
          </a:p>
        </p:txBody>
      </p:sp>
      <p:sp>
        <p:nvSpPr>
          <p:cNvPr id="4099" name="Rectangle 3"/>
          <p:cNvSpPr>
            <a:spLocks noGrp="1" noChangeArrowheads="1"/>
          </p:cNvSpPr>
          <p:nvPr>
            <p:ph idx="1"/>
          </p:nvPr>
        </p:nvSpPr>
        <p:spPr>
          <a:xfrm>
            <a:off x="457200" y="1280160"/>
            <a:ext cx="8183880" cy="4511040"/>
          </a:xfrm>
        </p:spPr>
        <p:txBody>
          <a:bodyPr>
            <a:noAutofit/>
          </a:bodyPr>
          <a:lstStyle/>
          <a:p>
            <a:pPr marL="0" indent="0" algn="ctr">
              <a:buNone/>
            </a:pPr>
            <a:r>
              <a:rPr lang="en-US" sz="2400" b="1" dirty="0"/>
              <a:t>UNIT SCOUTER RESERVE POSITIONS</a:t>
            </a:r>
          </a:p>
          <a:p>
            <a:pPr marL="0" indent="0" algn="ctr">
              <a:buNone/>
            </a:pPr>
            <a:endParaRPr lang="en-US" sz="1400" b="1" dirty="0"/>
          </a:p>
          <a:p>
            <a:pPr lvl="1">
              <a:spcAft>
                <a:spcPts val="300"/>
              </a:spcAft>
            </a:pPr>
            <a:r>
              <a:rPr lang="en-US" dirty="0"/>
              <a:t>Adults that hold the 91U position will be        re-registered as a Committee Member by default. </a:t>
            </a:r>
          </a:p>
          <a:p>
            <a:pPr lvl="1">
              <a:spcAft>
                <a:spcPts val="300"/>
              </a:spcAft>
            </a:pPr>
            <a:endParaRPr lang="en-US" sz="800" dirty="0"/>
          </a:p>
          <a:p>
            <a:pPr lvl="1">
              <a:spcAft>
                <a:spcPts val="300"/>
              </a:spcAft>
            </a:pPr>
            <a:r>
              <a:rPr lang="en-US" dirty="0"/>
              <a:t>They may also elect to re-register as an Assistant Scoutmaster, or other            Assistant Direct Contact position.</a:t>
            </a:r>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00700" y="5082540"/>
            <a:ext cx="2857500" cy="990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28808"/>
            <a:ext cx="1676400" cy="927015"/>
          </a:xfrm>
          <a:prstGeom prst="rect">
            <a:avLst/>
          </a:prstGeom>
        </p:spPr>
      </p:pic>
    </p:spTree>
    <p:extLst>
      <p:ext uri="{BB962C8B-B14F-4D97-AF65-F5344CB8AC3E}">
        <p14:creationId xmlns:p14="http://schemas.microsoft.com/office/powerpoint/2010/main" val="12870058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183880" cy="899160"/>
          </a:xfrm>
        </p:spPr>
        <p:txBody>
          <a:bodyPr/>
          <a:lstStyle/>
          <a:p>
            <a:pPr algn="ctr"/>
            <a:r>
              <a:rPr lang="en-US" dirty="0">
                <a:solidFill>
                  <a:srgbClr val="FF0000"/>
                </a:solidFill>
              </a:rPr>
              <a:t>NEW THIS YEAR !!!</a:t>
            </a:r>
          </a:p>
        </p:txBody>
      </p:sp>
      <p:sp>
        <p:nvSpPr>
          <p:cNvPr id="4099" name="Rectangle 3"/>
          <p:cNvSpPr>
            <a:spLocks noGrp="1" noChangeArrowheads="1"/>
          </p:cNvSpPr>
          <p:nvPr>
            <p:ph idx="1"/>
          </p:nvPr>
        </p:nvSpPr>
        <p:spPr>
          <a:xfrm>
            <a:off x="457200" y="1280160"/>
            <a:ext cx="8183880" cy="4511040"/>
          </a:xfrm>
        </p:spPr>
        <p:txBody>
          <a:bodyPr>
            <a:noAutofit/>
          </a:bodyPr>
          <a:lstStyle/>
          <a:p>
            <a:pPr marL="0" indent="0" algn="just">
              <a:buNone/>
            </a:pPr>
            <a:endParaRPr lang="en-US" sz="2400" b="1" dirty="0"/>
          </a:p>
          <a:p>
            <a:pPr marL="0" indent="0" algn="just">
              <a:lnSpc>
                <a:spcPct val="150000"/>
              </a:lnSpc>
              <a:spcAft>
                <a:spcPts val="600"/>
              </a:spcAft>
              <a:buNone/>
            </a:pPr>
            <a:r>
              <a:rPr lang="en-US" sz="2400" b="1" dirty="0"/>
              <a:t>All HOAC leaders are encouraged to complete their position specific training in order to better understand how the Scouting program works and to give excellent support to unit leaders, Scouts, and parents.</a:t>
            </a:r>
            <a:endParaRPr lang="en-US" sz="2400" dirty="0"/>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00700" y="5082540"/>
            <a:ext cx="2857500" cy="990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28808"/>
            <a:ext cx="1676400" cy="927015"/>
          </a:xfrm>
          <a:prstGeom prst="rect">
            <a:avLst/>
          </a:prstGeom>
        </p:spPr>
      </p:pic>
    </p:spTree>
    <p:extLst>
      <p:ext uri="{BB962C8B-B14F-4D97-AF65-F5344CB8AC3E}">
        <p14:creationId xmlns:p14="http://schemas.microsoft.com/office/powerpoint/2010/main" val="2420829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183880" cy="899160"/>
          </a:xfrm>
        </p:spPr>
        <p:txBody>
          <a:bodyPr/>
          <a:lstStyle/>
          <a:p>
            <a:pPr algn="ctr"/>
            <a:r>
              <a:rPr lang="en-US" dirty="0">
                <a:solidFill>
                  <a:srgbClr val="FF0000"/>
                </a:solidFill>
              </a:rPr>
              <a:t>DO THIS FIRST</a:t>
            </a:r>
          </a:p>
        </p:txBody>
      </p:sp>
      <p:sp>
        <p:nvSpPr>
          <p:cNvPr id="4099" name="Rectangle 3"/>
          <p:cNvSpPr>
            <a:spLocks noGrp="1" noChangeArrowheads="1"/>
          </p:cNvSpPr>
          <p:nvPr>
            <p:ph idx="1"/>
          </p:nvPr>
        </p:nvSpPr>
        <p:spPr>
          <a:xfrm>
            <a:off x="457200" y="1280160"/>
            <a:ext cx="8183880" cy="4511040"/>
          </a:xfrm>
        </p:spPr>
        <p:txBody>
          <a:bodyPr>
            <a:noAutofit/>
          </a:bodyPr>
          <a:lstStyle/>
          <a:p>
            <a:pPr marL="0" indent="0" algn="ctr">
              <a:buNone/>
            </a:pPr>
            <a:r>
              <a:rPr lang="en-US" sz="2400" b="1" dirty="0"/>
              <a:t>Identify the Key Personnel</a:t>
            </a:r>
            <a:r>
              <a:rPr lang="en-US" dirty="0"/>
              <a:t> </a:t>
            </a:r>
          </a:p>
          <a:p>
            <a:pPr lvl="1">
              <a:spcAft>
                <a:spcPts val="300"/>
              </a:spcAft>
            </a:pPr>
            <a:endParaRPr lang="en-US" sz="800" dirty="0"/>
          </a:p>
          <a:p>
            <a:pPr lvl="1">
              <a:spcAft>
                <a:spcPts val="300"/>
              </a:spcAft>
            </a:pPr>
            <a:r>
              <a:rPr lang="en-US" dirty="0"/>
              <a:t>District Professional</a:t>
            </a:r>
          </a:p>
          <a:p>
            <a:pPr lvl="1">
              <a:spcAft>
                <a:spcPts val="300"/>
              </a:spcAft>
            </a:pPr>
            <a:r>
              <a:rPr lang="en-US" dirty="0"/>
              <a:t>District Commissioner</a:t>
            </a:r>
          </a:p>
          <a:p>
            <a:pPr lvl="2">
              <a:spcAft>
                <a:spcPts val="300"/>
              </a:spcAft>
            </a:pPr>
            <a:r>
              <a:rPr lang="en-US" b="1" dirty="0"/>
              <a:t>District Recharter Trainer</a:t>
            </a:r>
          </a:p>
          <a:p>
            <a:pPr lvl="1">
              <a:spcAft>
                <a:spcPts val="300"/>
              </a:spcAft>
            </a:pPr>
            <a:r>
              <a:rPr lang="en-US" dirty="0"/>
              <a:t>Unit Commissioner</a:t>
            </a:r>
          </a:p>
          <a:p>
            <a:pPr lvl="2">
              <a:spcAft>
                <a:spcPts val="300"/>
              </a:spcAft>
            </a:pPr>
            <a:r>
              <a:rPr lang="en-US" b="1" dirty="0"/>
              <a:t>Unit Recharter Facilitator	</a:t>
            </a:r>
          </a:p>
          <a:p>
            <a:pPr lvl="2">
              <a:spcAft>
                <a:spcPts val="300"/>
              </a:spcAft>
            </a:pPr>
            <a:endParaRPr lang="en-US" b="1" dirty="0"/>
          </a:p>
          <a:p>
            <a:pPr lvl="1">
              <a:spcAft>
                <a:spcPts val="300"/>
              </a:spcAft>
            </a:pPr>
            <a:endParaRPr lang="en-US" b="1" dirty="0"/>
          </a:p>
          <a:p>
            <a:pPr lvl="1">
              <a:spcAft>
                <a:spcPts val="300"/>
              </a:spcAft>
            </a:pPr>
            <a:endParaRPr lang="en-US" dirty="0"/>
          </a:p>
        </p:txBody>
      </p:sp>
      <p:pic>
        <p:nvPicPr>
          <p:cNvPr id="4" name="Picture 2" descr="http://scoutingmagazine.files.wordpress.com/2011/01/6a011168d129d3970c0148c75565d8970c.jpg"/>
          <p:cNvPicPr>
            <a:picLocks noChangeAspect="1" noChangeArrowheads="1"/>
          </p:cNvPicPr>
          <p:nvPr/>
        </p:nvPicPr>
        <p:blipFill>
          <a:blip r:embed="rId2" cstate="print">
            <a:clrChange>
              <a:clrFrom>
                <a:srgbClr val="FFFFFF"/>
              </a:clrFrom>
              <a:clrTo>
                <a:srgbClr val="FFFFFF">
                  <a:alpha val="0"/>
                </a:srgbClr>
              </a:clrTo>
            </a:clrChange>
          </a:blip>
          <a:srcRect t="32000" b="33333"/>
          <a:stretch>
            <a:fillRect/>
          </a:stretch>
        </p:blipFill>
        <p:spPr bwMode="auto">
          <a:xfrm>
            <a:off x="5600700" y="5082540"/>
            <a:ext cx="2857500" cy="9906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28808"/>
            <a:ext cx="1676400" cy="927015"/>
          </a:xfrm>
          <a:prstGeom prst="rect">
            <a:avLst/>
          </a:prstGeom>
        </p:spPr>
      </p:pic>
    </p:spTree>
    <p:extLst>
      <p:ext uri="{BB962C8B-B14F-4D97-AF65-F5344CB8AC3E}">
        <p14:creationId xmlns:p14="http://schemas.microsoft.com/office/powerpoint/2010/main" val="269208977"/>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8561</TotalTime>
  <Words>2354</Words>
  <Application>Microsoft Office PowerPoint</Application>
  <PresentationFormat>On-screen Show (4:3)</PresentationFormat>
  <Paragraphs>366</Paragraphs>
  <Slides>47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Optima Bold Italic</vt:lpstr>
      <vt:lpstr>Verdana</vt:lpstr>
      <vt:lpstr>Wingdings</vt:lpstr>
      <vt:lpstr>Wingdings 2</vt:lpstr>
      <vt:lpstr>Aspect</vt:lpstr>
      <vt:lpstr>Re-charter Training 2019</vt:lpstr>
      <vt:lpstr>What is a “Charter”</vt:lpstr>
      <vt:lpstr>Why Re-charter ?</vt:lpstr>
      <vt:lpstr>NEW THIS YEAR !!!</vt:lpstr>
      <vt:lpstr>NEW THIS YEAR !!!</vt:lpstr>
      <vt:lpstr>NEW THIS YEAR !!!</vt:lpstr>
      <vt:lpstr>NEW THIS YEAR !!!</vt:lpstr>
      <vt:lpstr>NEW THIS YEAR !!!</vt:lpstr>
      <vt:lpstr>DO THIS FIRST</vt:lpstr>
      <vt:lpstr>Pre-Planning Steps</vt:lpstr>
      <vt:lpstr>Pre-Planning Steps</vt:lpstr>
      <vt:lpstr>Process</vt:lpstr>
      <vt:lpstr> Fees</vt:lpstr>
      <vt:lpstr>Units Require Specific Members</vt:lpstr>
      <vt:lpstr>PowerPoint Presentation</vt:lpstr>
      <vt:lpstr>PowerPoint Presentation</vt:lpstr>
      <vt:lpstr>IMPORTANT !!!</vt:lpstr>
      <vt:lpstr>Units Require Specific Members</vt:lpstr>
      <vt:lpstr>Units Require Specific Members</vt:lpstr>
      <vt:lpstr>IMPORTANT !!! Venturers Aged 18-20</vt:lpstr>
      <vt:lpstr>Common Re-Charter Mistakes</vt:lpstr>
      <vt:lpstr>COMMON MISTAKES</vt:lpstr>
      <vt:lpstr>COMMON MISTAKES</vt:lpstr>
      <vt:lpstr>Too Many Multiple Positions in Same Unit </vt:lpstr>
      <vt:lpstr>People Multiple Out of the Program</vt:lpstr>
      <vt:lpstr>Information Input</vt:lpstr>
      <vt:lpstr>Information Input</vt:lpstr>
      <vt:lpstr>Internet Rechartering Electronic Option</vt:lpstr>
      <vt:lpstr>Process</vt:lpstr>
      <vt:lpstr>Internet Rechartering</vt:lpstr>
      <vt:lpstr>Availability and Due Date</vt:lpstr>
      <vt:lpstr>Internet Re-chartering</vt:lpstr>
      <vt:lpstr>Internet Re-chartering</vt:lpstr>
      <vt:lpstr>Internet Rechartering</vt:lpstr>
      <vt:lpstr>Charter Renewal Application</vt:lpstr>
      <vt:lpstr>Annual Charter Agreement</vt:lpstr>
      <vt:lpstr>Journey to Excellence</vt:lpstr>
      <vt:lpstr>my.scouting.org Tools</vt:lpstr>
      <vt:lpstr>Internet  Rechartering</vt:lpstr>
      <vt:lpstr>Access codes still distributed by Council</vt:lpstr>
      <vt:lpstr>New Branded Look and improved navigation</vt:lpstr>
      <vt:lpstr>Promote Members within Chartered Family –  or with  unit access code</vt:lpstr>
      <vt:lpstr>Electronic Approval</vt:lpstr>
      <vt:lpstr>Electronic Payment</vt:lpstr>
      <vt:lpstr>Payment Confirmation</vt:lpstr>
      <vt:lpstr>QUESTIONS ??</vt:lpstr>
      <vt:lpstr>Re-charter Training THANK YOU!</vt:lpstr>
    </vt:vector>
  </TitlesOfParts>
  <Company>BOY SCOUTS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Re-charter Training</dc:title>
  <dc:creator>Ray Brauer</dc:creator>
  <cp:lastModifiedBy>Strain, Herb</cp:lastModifiedBy>
  <cp:revision>175</cp:revision>
  <cp:lastPrinted>2014-06-29T21:04:10Z</cp:lastPrinted>
  <dcterms:created xsi:type="dcterms:W3CDTF">2008-08-25T19:44:59Z</dcterms:created>
  <dcterms:modified xsi:type="dcterms:W3CDTF">2018-09-27T21:22:14Z</dcterms:modified>
</cp:coreProperties>
</file>