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6" r:id="rId3"/>
    <p:sldId id="297" r:id="rId4"/>
    <p:sldId id="277" r:id="rId5"/>
    <p:sldId id="257" r:id="rId6"/>
    <p:sldId id="258" r:id="rId7"/>
    <p:sldId id="259" r:id="rId8"/>
    <p:sldId id="260" r:id="rId9"/>
    <p:sldId id="261" r:id="rId10"/>
    <p:sldId id="262" r:id="rId11"/>
    <p:sldId id="263" r:id="rId12"/>
    <p:sldId id="264" r:id="rId13"/>
    <p:sldId id="265" r:id="rId14"/>
    <p:sldId id="268" r:id="rId15"/>
    <p:sldId id="269" r:id="rId16"/>
    <p:sldId id="270" r:id="rId17"/>
    <p:sldId id="271" r:id="rId18"/>
    <p:sldId id="272" r:id="rId19"/>
    <p:sldId id="278" r:id="rId20"/>
    <p:sldId id="280" r:id="rId21"/>
    <p:sldId id="274" r:id="rId22"/>
    <p:sldId id="279" r:id="rId23"/>
    <p:sldId id="275" r:id="rId24"/>
    <p:sldId id="298" r:id="rId25"/>
    <p:sldId id="276" r:id="rId26"/>
    <p:sldId id="281" r:id="rId27"/>
    <p:sldId id="282" r:id="rId28"/>
    <p:sldId id="283" r:id="rId29"/>
    <p:sldId id="284" r:id="rId30"/>
    <p:sldId id="285" r:id="rId31"/>
    <p:sldId id="286" r:id="rId32"/>
    <p:sldId id="287" r:id="rId33"/>
    <p:sldId id="288" r:id="rId34"/>
    <p:sldId id="292" r:id="rId35"/>
    <p:sldId id="289" r:id="rId36"/>
    <p:sldId id="291" r:id="rId37"/>
    <p:sldId id="294"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E6C20-E0FD-4E05-96DF-67C18D4E4DE3}" type="datetimeFigureOut">
              <a:rPr lang="en-US" smtClean="0"/>
              <a:pPr/>
              <a:t>11/6/2013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BC95D-499C-4FEF-82D7-9D6B9BB7D4D4}" type="slidenum">
              <a:rPr lang="en-US" smtClean="0"/>
              <a:pPr/>
              <a:t>‹#›</a:t>
            </a:fld>
            <a:endParaRPr lang="en-US" dirty="0"/>
          </a:p>
        </p:txBody>
      </p:sp>
    </p:spTree>
    <p:extLst>
      <p:ext uri="{BB962C8B-B14F-4D97-AF65-F5344CB8AC3E}">
        <p14:creationId xmlns:p14="http://schemas.microsoft.com/office/powerpoint/2010/main" xmlns="" val="122578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BC95D-499C-4FEF-82D7-9D6B9BB7D4D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86E91-A8F4-401F-9F3C-4286D8662FE6}" type="datetimeFigureOut">
              <a:rPr lang="en-US" smtClean="0"/>
              <a:pPr/>
              <a:t>11/6/2013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0B386-9E9E-46D2-9E3B-AA2F4661D9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86E91-A8F4-401F-9F3C-4286D8662FE6}" type="datetimeFigureOut">
              <a:rPr lang="en-US" smtClean="0"/>
              <a:pPr/>
              <a:t>11/6/2013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0B386-9E9E-46D2-9E3B-AA2F4661D92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dirty="0" smtClean="0"/>
              <a:t>Internet Rechartering</a:t>
            </a:r>
            <a:br>
              <a:rPr lang="en-US" sz="6600" dirty="0" smtClean="0"/>
            </a:br>
            <a:r>
              <a:rPr lang="en-US" sz="6600" dirty="0" smtClean="0"/>
              <a:t>Orientation</a:t>
            </a:r>
            <a:endParaRPr lang="en-US"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6"/>
          <p:cNvPicPr>
            <a:picLocks noChangeAspect="1" noChangeArrowheads="1"/>
          </p:cNvPicPr>
          <p:nvPr/>
        </p:nvPicPr>
        <p:blipFill>
          <a:blip r:embed="rId3" cstate="print"/>
          <a:srcRect t="4688"/>
          <a:stretch>
            <a:fillRect/>
          </a:stretch>
        </p:blipFill>
        <p:spPr bwMode="auto">
          <a:xfrm>
            <a:off x="0" y="1295400"/>
            <a:ext cx="9140825" cy="5562600"/>
          </a:xfrm>
          <a:prstGeom prst="rect">
            <a:avLst/>
          </a:prstGeom>
          <a:noFill/>
          <a:ln w="9525">
            <a:noFill/>
            <a:miter lim="800000"/>
            <a:headEnd/>
            <a:tailEnd/>
          </a:ln>
        </p:spPr>
      </p:pic>
      <p:sp>
        <p:nvSpPr>
          <p:cNvPr id="3" name="Rectangle 2"/>
          <p:cNvSpPr/>
          <p:nvPr/>
        </p:nvSpPr>
        <p:spPr>
          <a:xfrm>
            <a:off x="3962400" y="3200400"/>
            <a:ext cx="838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257800" y="3200400"/>
            <a:ext cx="685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096000" y="3200400"/>
            <a:ext cx="685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200400" y="5943600"/>
            <a:ext cx="838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648200" y="5943600"/>
            <a:ext cx="45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867400" y="5943600"/>
            <a:ext cx="685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7"/>
          <p:cNvSpPr txBox="1">
            <a:spLocks noChangeArrowheads="1"/>
          </p:cNvSpPr>
          <p:nvPr/>
        </p:nvSpPr>
        <p:spPr bwMode="auto">
          <a:xfrm>
            <a:off x="0" y="1"/>
            <a:ext cx="9144000" cy="1061829"/>
          </a:xfrm>
          <a:prstGeom prst="rect">
            <a:avLst/>
          </a:prstGeom>
          <a:solidFill>
            <a:schemeClr val="tx1">
              <a:lumMod val="75000"/>
            </a:schemeClr>
          </a:solidFill>
          <a:ln w="28575">
            <a:solidFill>
              <a:srgbClr val="CC3300"/>
            </a:solidFill>
            <a:miter lim="800000"/>
            <a:headEnd/>
            <a:tailEnd/>
          </a:ln>
        </p:spPr>
        <p:txBody>
          <a:bodyPr wrap="square">
            <a:spAutoFit/>
          </a:bodyPr>
          <a:lstStyle/>
          <a:p>
            <a:pPr algn="ctr">
              <a:spcBef>
                <a:spcPct val="50000"/>
              </a:spcBef>
            </a:pPr>
            <a:r>
              <a:rPr lang="en-US" i="1" dirty="0">
                <a:solidFill>
                  <a:schemeClr val="bg1"/>
                </a:solidFill>
              </a:rPr>
              <a:t>At this point, we suggest that you print out a paper copy of your roster as a “work copy”.  </a:t>
            </a:r>
          </a:p>
          <a:p>
            <a:pPr algn="ctr">
              <a:spcBef>
                <a:spcPct val="50000"/>
              </a:spcBef>
            </a:pPr>
            <a:r>
              <a:rPr lang="en-US" i="1" dirty="0">
                <a:solidFill>
                  <a:schemeClr val="bg1"/>
                </a:solidFill>
              </a:rPr>
              <a:t>This will be helpful in gathering all of the required information to complete the Charter Renewal process.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srcRect t="13127" b="7501"/>
          <a:stretch>
            <a:fillRect/>
          </a:stretch>
        </p:blipFill>
        <p:spPr bwMode="auto">
          <a:xfrm>
            <a:off x="0" y="0"/>
            <a:ext cx="9140825" cy="7010400"/>
          </a:xfrm>
          <a:prstGeom prst="rect">
            <a:avLst/>
          </a:prstGeom>
          <a:noFill/>
          <a:ln w="9525">
            <a:noFill/>
            <a:miter lim="800000"/>
            <a:headEnd/>
            <a:tailEnd/>
          </a:ln>
        </p:spPr>
      </p:pic>
      <p:sp>
        <p:nvSpPr>
          <p:cNvPr id="3" name="Text Box 5"/>
          <p:cNvSpPr txBox="1">
            <a:spLocks noChangeArrowheads="1"/>
          </p:cNvSpPr>
          <p:nvPr/>
        </p:nvSpPr>
        <p:spPr bwMode="auto">
          <a:xfrm>
            <a:off x="6245225" y="3289300"/>
            <a:ext cx="2590800" cy="2862322"/>
          </a:xfrm>
          <a:prstGeom prst="rect">
            <a:avLst/>
          </a:prstGeom>
          <a:solidFill>
            <a:schemeClr val="tx1">
              <a:lumMod val="75000"/>
            </a:schemeClr>
          </a:solidFill>
          <a:ln w="28575" algn="ctr">
            <a:solidFill>
              <a:srgbClr val="CC3300"/>
            </a:solidFill>
            <a:miter lim="800000"/>
            <a:headEnd/>
            <a:tailEnd/>
          </a:ln>
        </p:spPr>
        <p:txBody>
          <a:bodyPr>
            <a:spAutoFit/>
          </a:bodyPr>
          <a:lstStyle/>
          <a:p>
            <a:pPr algn="ctr"/>
            <a:r>
              <a:rPr lang="en-US" dirty="0" smtClean="0">
                <a:solidFill>
                  <a:srgbClr val="00007A"/>
                </a:solidFill>
              </a:rPr>
              <a:t>DO NOT MAKE ANY CHANGES TO YOUR CHARTERED ORGANIZATION ON THIS SCREEN!  DOING SO WILL CAUSE THE SYSTEM TO FREEZE.  PLEASE CROSS OUT AND UPDATE ANY INFO ON THE PRINTED CHARTER.</a:t>
            </a:r>
            <a:endParaRPr lang="en-US" dirty="0">
              <a:solidFill>
                <a:srgbClr val="00007A"/>
              </a:solidFill>
            </a:endParaRPr>
          </a:p>
        </p:txBody>
      </p:sp>
      <p:pic>
        <p:nvPicPr>
          <p:cNvPr id="1026" name="Picture 2" descr="C:\Users\crinella\AppData\Local\Microsoft\Windows\Temporary Internet Files\Content.IE5\N829426F\MC900434750[1].png"/>
          <p:cNvPicPr>
            <a:picLocks noChangeAspect="1" noChangeArrowheads="1"/>
          </p:cNvPicPr>
          <p:nvPr/>
        </p:nvPicPr>
        <p:blipFill>
          <a:blip r:embed="rId4" cstate="print"/>
          <a:srcRect/>
          <a:stretch>
            <a:fillRect/>
          </a:stretch>
        </p:blipFill>
        <p:spPr bwMode="auto">
          <a:xfrm>
            <a:off x="6705600" y="1524000"/>
            <a:ext cx="1752457" cy="175245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6"/>
          <p:cNvPicPr>
            <a:picLocks noChangeAspect="1" noChangeArrowheads="1"/>
          </p:cNvPicPr>
          <p:nvPr/>
        </p:nvPicPr>
        <p:blipFill>
          <a:blip r:embed="rId3" cstate="print"/>
          <a:srcRect t="13127" b="7501"/>
          <a:stretch>
            <a:fillRect/>
          </a:stretch>
        </p:blipFill>
        <p:spPr bwMode="auto">
          <a:xfrm>
            <a:off x="3175" y="0"/>
            <a:ext cx="9140825" cy="5578475"/>
          </a:xfrm>
          <a:prstGeom prst="rect">
            <a:avLst/>
          </a:prstGeom>
          <a:noFill/>
          <a:ln w="9525">
            <a:noFill/>
            <a:miter lim="800000"/>
            <a:headEnd/>
            <a:tailEnd/>
          </a:ln>
        </p:spPr>
      </p:pic>
      <p:sp>
        <p:nvSpPr>
          <p:cNvPr id="3" name="Text Box 1035"/>
          <p:cNvSpPr txBox="1">
            <a:spLocks noChangeArrowheads="1"/>
          </p:cNvSpPr>
          <p:nvPr/>
        </p:nvSpPr>
        <p:spPr bwMode="auto">
          <a:xfrm>
            <a:off x="228600" y="1844675"/>
            <a:ext cx="2057400" cy="2585323"/>
          </a:xfrm>
          <a:prstGeom prst="rect">
            <a:avLst/>
          </a:prstGeom>
          <a:solidFill>
            <a:schemeClr val="tx1">
              <a:lumMod val="75000"/>
            </a:schemeClr>
          </a:solidFill>
          <a:ln w="28575" algn="ctr">
            <a:solidFill>
              <a:srgbClr val="CC3300"/>
            </a:solidFill>
            <a:miter lim="800000"/>
            <a:headEnd/>
            <a:tailEnd/>
          </a:ln>
        </p:spPr>
        <p:txBody>
          <a:bodyPr>
            <a:spAutoFit/>
          </a:bodyPr>
          <a:lstStyle/>
          <a:p>
            <a:pPr algn="ctr">
              <a:spcBef>
                <a:spcPct val="50000"/>
              </a:spcBef>
            </a:pPr>
            <a:r>
              <a:rPr lang="en-US" dirty="0">
                <a:solidFill>
                  <a:srgbClr val="00007A"/>
                </a:solidFill>
              </a:rPr>
              <a:t>On this screen, you decide who is continuing as a member on your </a:t>
            </a:r>
            <a:r>
              <a:rPr lang="en-US" dirty="0" smtClean="0">
                <a:solidFill>
                  <a:schemeClr val="bg2"/>
                </a:solidFill>
              </a:rPr>
              <a:t>new </a:t>
            </a:r>
            <a:r>
              <a:rPr lang="en-US" dirty="0" smtClean="0">
                <a:solidFill>
                  <a:srgbClr val="00007A"/>
                </a:solidFill>
              </a:rPr>
              <a:t>charter </a:t>
            </a:r>
            <a:r>
              <a:rPr lang="en-US" dirty="0">
                <a:solidFill>
                  <a:srgbClr val="00007A"/>
                </a:solidFill>
              </a:rPr>
              <a:t>and who is not.  Those continuing should have a check by their name.</a:t>
            </a:r>
          </a:p>
        </p:txBody>
      </p:sp>
      <p:sp>
        <p:nvSpPr>
          <p:cNvPr id="4" name="TextBox 3"/>
          <p:cNvSpPr txBox="1"/>
          <p:nvPr/>
        </p:nvSpPr>
        <p:spPr>
          <a:xfrm>
            <a:off x="0" y="5638800"/>
            <a:ext cx="9144000" cy="1015663"/>
          </a:xfrm>
          <a:prstGeom prst="rect">
            <a:avLst/>
          </a:prstGeom>
          <a:noFill/>
        </p:spPr>
        <p:txBody>
          <a:bodyPr wrap="square" rtlCol="0">
            <a:spAutoFit/>
          </a:bodyPr>
          <a:lstStyle/>
          <a:p>
            <a:r>
              <a:rPr lang="en-US" sz="2000" dirty="0" smtClean="0"/>
              <a:t>Quick note to Cub Scout Packs.  Please be sure to leave your Webelos II registered with your pack.  If they are dropped and subsequently register with a troop, their Arrow of Light Award will not be properly recorded.  You can transfer them to the troop later.</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88297" y="0"/>
            <a:ext cx="9055703" cy="5531168"/>
          </a:xfrm>
          <a:prstGeom prst="rect">
            <a:avLst/>
          </a:prstGeom>
        </p:spPr>
      </p:pic>
      <p:sp>
        <p:nvSpPr>
          <p:cNvPr id="3" name="Text Box 1029"/>
          <p:cNvSpPr txBox="1">
            <a:spLocks noChangeArrowheads="1"/>
          </p:cNvSpPr>
          <p:nvPr/>
        </p:nvSpPr>
        <p:spPr bwMode="auto">
          <a:xfrm>
            <a:off x="152400" y="5715000"/>
            <a:ext cx="8991600" cy="923330"/>
          </a:xfrm>
          <a:prstGeom prst="rect">
            <a:avLst/>
          </a:prstGeom>
          <a:solidFill>
            <a:schemeClr val="tx1">
              <a:lumMod val="75000"/>
            </a:schemeClr>
          </a:solidFill>
          <a:ln w="28575">
            <a:solidFill>
              <a:srgbClr val="CC3300"/>
            </a:solidFill>
            <a:miter lim="800000"/>
            <a:headEnd/>
            <a:tailEnd/>
          </a:ln>
        </p:spPr>
        <p:txBody>
          <a:bodyPr wrap="square">
            <a:spAutoFit/>
          </a:bodyPr>
          <a:lstStyle/>
          <a:p>
            <a:pPr algn="ctr">
              <a:spcBef>
                <a:spcPct val="50000"/>
              </a:spcBef>
            </a:pPr>
            <a:r>
              <a:rPr lang="en-US" dirty="0">
                <a:solidFill>
                  <a:srgbClr val="00007A"/>
                </a:solidFill>
              </a:rPr>
              <a:t>“Promote Members” </a:t>
            </a:r>
            <a:r>
              <a:rPr lang="en-US" dirty="0" smtClean="0">
                <a:solidFill>
                  <a:srgbClr val="00007A"/>
                </a:solidFill>
              </a:rPr>
              <a:t>was a </a:t>
            </a:r>
            <a:r>
              <a:rPr lang="en-US" dirty="0">
                <a:solidFill>
                  <a:srgbClr val="00007A"/>
                </a:solidFill>
              </a:rPr>
              <a:t>feature </a:t>
            </a:r>
            <a:r>
              <a:rPr lang="en-US" dirty="0" smtClean="0">
                <a:solidFill>
                  <a:srgbClr val="00007A"/>
                </a:solidFill>
              </a:rPr>
              <a:t>that was used to move members from </a:t>
            </a:r>
            <a:r>
              <a:rPr lang="en-US" dirty="0">
                <a:solidFill>
                  <a:srgbClr val="00007A"/>
                </a:solidFill>
              </a:rPr>
              <a:t>one unit to another (Pack to Troop, Troop to Team, </a:t>
            </a:r>
            <a:r>
              <a:rPr lang="en-US" dirty="0" smtClean="0">
                <a:solidFill>
                  <a:srgbClr val="00007A"/>
                </a:solidFill>
              </a:rPr>
              <a:t>etc).  THIS FEATURE IS CURRENTLY NOT WORKING AND SHOULD BE SKIPPED.  You can still easily drop members from one unit and add them to another later.</a:t>
            </a:r>
            <a:endParaRPr lang="en-US" dirty="0">
              <a:solidFill>
                <a:srgbClr val="00007A"/>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t="18791" r="2431" b="7607"/>
          <a:stretch>
            <a:fillRect/>
          </a:stretch>
        </p:blipFill>
        <p:spPr bwMode="auto">
          <a:xfrm>
            <a:off x="163557" y="1"/>
            <a:ext cx="8789371" cy="5908896"/>
          </a:xfrm>
          <a:prstGeom prst="rect">
            <a:avLst/>
          </a:prstGeom>
          <a:noFill/>
          <a:ln w="9525">
            <a:noFill/>
            <a:miter lim="800000"/>
            <a:headEnd/>
            <a:tailEnd/>
          </a:ln>
        </p:spPr>
      </p:pic>
      <p:sp>
        <p:nvSpPr>
          <p:cNvPr id="3" name="Rectangle 2"/>
          <p:cNvSpPr/>
          <p:nvPr/>
        </p:nvSpPr>
        <p:spPr>
          <a:xfrm>
            <a:off x="0" y="5943600"/>
            <a:ext cx="9144000" cy="830997"/>
          </a:xfrm>
          <a:prstGeom prst="rect">
            <a:avLst/>
          </a:prstGeom>
        </p:spPr>
        <p:txBody>
          <a:bodyPr wrap="square">
            <a:spAutoFit/>
          </a:bodyPr>
          <a:lstStyle/>
          <a:p>
            <a:pPr algn="ctr"/>
            <a:r>
              <a:rPr lang="en-US" sz="4800" dirty="0" smtClean="0">
                <a:solidFill>
                  <a:srgbClr val="FEFFF6"/>
                </a:solidFill>
              </a:rPr>
              <a:t>Add</a:t>
            </a:r>
            <a:r>
              <a:rPr lang="en-US" dirty="0" smtClean="0">
                <a:solidFill>
                  <a:srgbClr val="FEFFF6"/>
                </a:solidFill>
              </a:rPr>
              <a:t> </a:t>
            </a:r>
            <a:r>
              <a:rPr lang="en-US" sz="4800" dirty="0" smtClean="0">
                <a:solidFill>
                  <a:srgbClr val="FEFFF6"/>
                </a:solidFill>
              </a:rPr>
              <a:t>New Adult</a:t>
            </a:r>
            <a:endParaRPr lang="en-US" sz="4800" dirty="0">
              <a:solidFill>
                <a:srgbClr val="FEFFF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t="19463" r="2257" b="4027"/>
          <a:stretch>
            <a:fillRect/>
          </a:stretch>
        </p:blipFill>
        <p:spPr bwMode="auto">
          <a:xfrm>
            <a:off x="1066800" y="228600"/>
            <a:ext cx="7207250" cy="6629400"/>
          </a:xfrm>
          <a:prstGeom prst="rect">
            <a:avLst/>
          </a:prstGeom>
          <a:noFill/>
          <a:ln w="9525">
            <a:noFill/>
            <a:miter lim="800000"/>
            <a:headEnd/>
            <a:tailEnd/>
          </a:ln>
        </p:spPr>
      </p:pic>
      <p:sp>
        <p:nvSpPr>
          <p:cNvPr id="3" name="Text Box 6"/>
          <p:cNvSpPr txBox="1">
            <a:spLocks noChangeArrowheads="1"/>
          </p:cNvSpPr>
          <p:nvPr/>
        </p:nvSpPr>
        <p:spPr bwMode="auto">
          <a:xfrm>
            <a:off x="0" y="4676775"/>
            <a:ext cx="2209800" cy="2181225"/>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b="1" dirty="0">
                <a:solidFill>
                  <a:srgbClr val="00007A"/>
                </a:solidFill>
              </a:rPr>
              <a:t>Remember</a:t>
            </a:r>
          </a:p>
          <a:p>
            <a:pPr algn="ctr">
              <a:spcBef>
                <a:spcPct val="50000"/>
              </a:spcBef>
            </a:pPr>
            <a:r>
              <a:rPr lang="en-US" dirty="0">
                <a:solidFill>
                  <a:srgbClr val="00007A"/>
                </a:solidFill>
              </a:rPr>
              <a:t>A paper </a:t>
            </a:r>
            <a:r>
              <a:rPr lang="en-US" u="sng" dirty="0">
                <a:solidFill>
                  <a:srgbClr val="00007A"/>
                </a:solidFill>
              </a:rPr>
              <a:t>application</a:t>
            </a:r>
            <a:r>
              <a:rPr lang="en-US" dirty="0">
                <a:solidFill>
                  <a:srgbClr val="00007A"/>
                </a:solidFill>
              </a:rPr>
              <a:t> must  be submitted with your charter renewal for each </a:t>
            </a:r>
            <a:r>
              <a:rPr lang="en-US" u="sng" dirty="0">
                <a:solidFill>
                  <a:srgbClr val="00007A"/>
                </a:solidFill>
              </a:rPr>
              <a:t>New</a:t>
            </a:r>
            <a:r>
              <a:rPr lang="en-US" dirty="0">
                <a:solidFill>
                  <a:srgbClr val="00007A"/>
                </a:solidFill>
              </a:rPr>
              <a:t> or </a:t>
            </a:r>
            <a:r>
              <a:rPr lang="en-US" u="sng" dirty="0">
                <a:solidFill>
                  <a:srgbClr val="00007A"/>
                </a:solidFill>
              </a:rPr>
              <a:t>Promoted</a:t>
            </a:r>
            <a:r>
              <a:rPr lang="en-US" dirty="0">
                <a:solidFill>
                  <a:srgbClr val="00007A"/>
                </a:solidFill>
              </a:rPr>
              <a:t> youth and adult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t="19240" r="2605" b="4921"/>
          <a:stretch>
            <a:fillRect/>
          </a:stretch>
        </p:blipFill>
        <p:spPr bwMode="auto">
          <a:xfrm>
            <a:off x="990600" y="0"/>
            <a:ext cx="7207250" cy="5649913"/>
          </a:xfrm>
          <a:prstGeom prst="rect">
            <a:avLst/>
          </a:prstGeom>
          <a:noFill/>
          <a:ln w="9525">
            <a:noFill/>
            <a:miter lim="800000"/>
            <a:headEnd/>
            <a:tailEnd/>
          </a:ln>
        </p:spPr>
      </p:pic>
      <p:sp>
        <p:nvSpPr>
          <p:cNvPr id="3" name="Text Box 5"/>
          <p:cNvSpPr txBox="1">
            <a:spLocks noChangeArrowheads="1"/>
          </p:cNvSpPr>
          <p:nvPr/>
        </p:nvSpPr>
        <p:spPr bwMode="auto">
          <a:xfrm>
            <a:off x="7010400" y="2963863"/>
            <a:ext cx="2133600" cy="3298825"/>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sz="1600" dirty="0">
                <a:solidFill>
                  <a:srgbClr val="00007A"/>
                </a:solidFill>
              </a:rPr>
              <a:t>If e-mail address is available, please enter it.  This will enable the council to, through Constant Contact,  communicate important program information to leaders in a faster and more efficient manner for coming events.</a:t>
            </a:r>
          </a:p>
        </p:txBody>
      </p:sp>
      <p:sp>
        <p:nvSpPr>
          <p:cNvPr id="4" name="TextBox 3"/>
          <p:cNvSpPr txBox="1"/>
          <p:nvPr/>
        </p:nvSpPr>
        <p:spPr>
          <a:xfrm>
            <a:off x="228600" y="5943600"/>
            <a:ext cx="6400800" cy="369332"/>
          </a:xfrm>
          <a:prstGeom prst="rect">
            <a:avLst/>
          </a:prstGeom>
          <a:noFill/>
        </p:spPr>
        <p:txBody>
          <a:bodyPr wrap="square" rtlCol="0">
            <a:spAutoFit/>
          </a:bodyPr>
          <a:lstStyle/>
          <a:p>
            <a:r>
              <a:rPr lang="en-US" dirty="0" smtClean="0"/>
              <a:t>Add Contact Information for Adults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t="19240" r="2605" b="10291"/>
          <a:stretch>
            <a:fillRect/>
          </a:stretch>
        </p:blipFill>
        <p:spPr bwMode="auto">
          <a:xfrm>
            <a:off x="228600" y="152400"/>
            <a:ext cx="8487597" cy="4767119"/>
          </a:xfrm>
          <a:prstGeom prst="rect">
            <a:avLst/>
          </a:prstGeom>
          <a:noFill/>
          <a:ln w="9525">
            <a:noFill/>
            <a:miter lim="800000"/>
            <a:headEnd/>
            <a:tailEnd/>
          </a:ln>
        </p:spPr>
      </p:pic>
      <p:sp>
        <p:nvSpPr>
          <p:cNvPr id="3" name="Text Box 5"/>
          <p:cNvSpPr txBox="1">
            <a:spLocks noChangeArrowheads="1"/>
          </p:cNvSpPr>
          <p:nvPr/>
        </p:nvSpPr>
        <p:spPr bwMode="auto">
          <a:xfrm>
            <a:off x="152400" y="3200400"/>
            <a:ext cx="2209800" cy="1015663"/>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sz="1400" b="1" u="sng" dirty="0">
                <a:solidFill>
                  <a:srgbClr val="00007A"/>
                </a:solidFill>
              </a:rPr>
              <a:t>Do not check this box</a:t>
            </a:r>
            <a:r>
              <a:rPr lang="en-US" b="1" dirty="0">
                <a:solidFill>
                  <a:srgbClr val="00007A"/>
                </a:solidFill>
              </a:rPr>
              <a:t>,</a:t>
            </a:r>
            <a:r>
              <a:rPr lang="en-US" dirty="0">
                <a:solidFill>
                  <a:srgbClr val="00007A"/>
                </a:solidFill>
              </a:rPr>
              <a:t> </a:t>
            </a:r>
            <a:r>
              <a:rPr lang="en-US" sz="1400" dirty="0">
                <a:solidFill>
                  <a:srgbClr val="00007A"/>
                </a:solidFill>
              </a:rPr>
              <a:t>unless the youth is moving into your unit from another </a:t>
            </a:r>
            <a:r>
              <a:rPr lang="en-US" sz="1400" i="1" dirty="0" smtClean="0">
                <a:solidFill>
                  <a:srgbClr val="00007A"/>
                </a:solidFill>
              </a:rPr>
              <a:t>council</a:t>
            </a:r>
            <a:endParaRPr lang="en-US" sz="1600" i="1" dirty="0">
              <a:solidFill>
                <a:srgbClr val="00007A"/>
              </a:solidFill>
            </a:endParaRPr>
          </a:p>
        </p:txBody>
      </p:sp>
      <p:sp>
        <p:nvSpPr>
          <p:cNvPr id="4" name="Text Box 7"/>
          <p:cNvSpPr txBox="1">
            <a:spLocks noChangeArrowheads="1"/>
          </p:cNvSpPr>
          <p:nvPr/>
        </p:nvSpPr>
        <p:spPr bwMode="auto">
          <a:xfrm>
            <a:off x="6781800" y="4191000"/>
            <a:ext cx="2209800" cy="2455863"/>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b="1" dirty="0">
                <a:solidFill>
                  <a:srgbClr val="00007A"/>
                </a:solidFill>
              </a:rPr>
              <a:t>Remember</a:t>
            </a:r>
          </a:p>
          <a:p>
            <a:pPr algn="ctr">
              <a:spcBef>
                <a:spcPct val="50000"/>
              </a:spcBef>
            </a:pPr>
            <a:r>
              <a:rPr lang="en-US" dirty="0">
                <a:solidFill>
                  <a:srgbClr val="00007A"/>
                </a:solidFill>
              </a:rPr>
              <a:t>A paper </a:t>
            </a:r>
            <a:r>
              <a:rPr lang="en-US" u="sng" dirty="0">
                <a:solidFill>
                  <a:srgbClr val="00007A"/>
                </a:solidFill>
              </a:rPr>
              <a:t>application</a:t>
            </a:r>
            <a:r>
              <a:rPr lang="en-US" dirty="0">
                <a:solidFill>
                  <a:srgbClr val="00007A"/>
                </a:solidFill>
              </a:rPr>
              <a:t> with </a:t>
            </a:r>
            <a:r>
              <a:rPr lang="en-US" u="sng" dirty="0">
                <a:solidFill>
                  <a:srgbClr val="00007A"/>
                </a:solidFill>
              </a:rPr>
              <a:t>signatures</a:t>
            </a:r>
            <a:r>
              <a:rPr lang="en-US" dirty="0">
                <a:solidFill>
                  <a:srgbClr val="00007A"/>
                </a:solidFill>
              </a:rPr>
              <a:t> must  be submitted with your charter papers for each </a:t>
            </a:r>
            <a:r>
              <a:rPr lang="en-US" u="sng" dirty="0">
                <a:solidFill>
                  <a:srgbClr val="00007A"/>
                </a:solidFill>
              </a:rPr>
              <a:t>New</a:t>
            </a:r>
            <a:r>
              <a:rPr lang="en-US" dirty="0">
                <a:solidFill>
                  <a:srgbClr val="00007A"/>
                </a:solidFill>
              </a:rPr>
              <a:t> or </a:t>
            </a:r>
            <a:r>
              <a:rPr lang="en-US" u="sng" dirty="0">
                <a:solidFill>
                  <a:srgbClr val="00007A"/>
                </a:solidFill>
              </a:rPr>
              <a:t>Promoted</a:t>
            </a:r>
            <a:r>
              <a:rPr lang="en-US" dirty="0">
                <a:solidFill>
                  <a:srgbClr val="00007A"/>
                </a:solidFill>
              </a:rPr>
              <a:t> youth and adult.</a:t>
            </a:r>
          </a:p>
        </p:txBody>
      </p:sp>
      <p:sp>
        <p:nvSpPr>
          <p:cNvPr id="5" name="Line 8"/>
          <p:cNvSpPr>
            <a:spLocks noChangeShapeType="1"/>
          </p:cNvSpPr>
          <p:nvPr/>
        </p:nvSpPr>
        <p:spPr bwMode="auto">
          <a:xfrm flipH="1">
            <a:off x="2362200" y="2667000"/>
            <a:ext cx="1447800" cy="533400"/>
          </a:xfrm>
          <a:prstGeom prst="line">
            <a:avLst/>
          </a:prstGeom>
          <a:noFill/>
          <a:ln w="28575">
            <a:solidFill>
              <a:srgbClr val="CC3300"/>
            </a:solidFill>
            <a:round/>
            <a:headEnd/>
            <a:tailEnd type="none" w="med" len="med"/>
          </a:ln>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t="19463" r="2431" b="14989"/>
          <a:stretch>
            <a:fillRect/>
          </a:stretch>
        </p:blipFill>
        <p:spPr bwMode="auto">
          <a:xfrm>
            <a:off x="381000" y="304800"/>
            <a:ext cx="8502761" cy="6172200"/>
          </a:xfrm>
          <a:prstGeom prst="rect">
            <a:avLst/>
          </a:prstGeom>
          <a:noFill/>
          <a:ln w="9525">
            <a:noFill/>
            <a:miter lim="800000"/>
            <a:headEnd/>
            <a:tailEnd/>
          </a:ln>
        </p:spPr>
      </p:pic>
      <p:sp>
        <p:nvSpPr>
          <p:cNvPr id="3" name="TextBox 2"/>
          <p:cNvSpPr txBox="1"/>
          <p:nvPr/>
        </p:nvSpPr>
        <p:spPr>
          <a:xfrm>
            <a:off x="152400" y="6488668"/>
            <a:ext cx="8458200" cy="369332"/>
          </a:xfrm>
          <a:prstGeom prst="rect">
            <a:avLst/>
          </a:prstGeom>
          <a:noFill/>
        </p:spPr>
        <p:txBody>
          <a:bodyPr wrap="square" rtlCol="0">
            <a:spAutoFit/>
          </a:bodyPr>
          <a:lstStyle/>
          <a:p>
            <a:r>
              <a:rPr lang="en-US" dirty="0" smtClean="0"/>
              <a:t>Add Youth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p>
        </p:txBody>
      </p:sp>
      <p:pic>
        <p:nvPicPr>
          <p:cNvPr id="33796" name="Picture 1"/>
          <p:cNvPicPr>
            <a:picLocks noChangeAspect="1" noChangeArrowheads="1"/>
          </p:cNvPicPr>
          <p:nvPr/>
        </p:nvPicPr>
        <p:blipFill>
          <a:blip r:embed="rId3" cstate="print"/>
          <a:srcRect t="19463" r="2431" b="18121"/>
          <a:stretch>
            <a:fillRect/>
          </a:stretch>
        </p:blipFill>
        <p:spPr bwMode="auto">
          <a:xfrm>
            <a:off x="304800" y="304800"/>
            <a:ext cx="8335963" cy="5867400"/>
          </a:xfrm>
          <a:prstGeom prst="rect">
            <a:avLst/>
          </a:prstGeom>
          <a:noFill/>
          <a:ln w="9525">
            <a:noFill/>
            <a:miter lim="800000"/>
            <a:headEnd/>
            <a:tailEnd/>
          </a:ln>
        </p:spPr>
      </p:pic>
      <p:sp>
        <p:nvSpPr>
          <p:cNvPr id="33797" name="Rectangle 3"/>
          <p:cNvSpPr>
            <a:spLocks noChangeArrowheads="1"/>
          </p:cNvSpPr>
          <p:nvPr/>
        </p:nvSpPr>
        <p:spPr bwMode="auto">
          <a:xfrm>
            <a:off x="0" y="3114675"/>
            <a:ext cx="9144000" cy="457200"/>
          </a:xfrm>
          <a:prstGeom prst="rect">
            <a:avLst/>
          </a:prstGeom>
          <a:noFill/>
          <a:ln w="9525">
            <a:noFill/>
            <a:miter lim="800000"/>
            <a:headEnd/>
            <a:tailEnd/>
          </a:ln>
        </p:spPr>
        <p:txBody>
          <a:bodyPr wrap="none" anchor="ctr">
            <a:spAutoFit/>
          </a:bodyPr>
          <a:lstStyle/>
          <a:p>
            <a:endParaRPr lang="en-US" dirty="0"/>
          </a:p>
        </p:txBody>
      </p:sp>
      <p:sp>
        <p:nvSpPr>
          <p:cNvPr id="7" name="Rectangle 6"/>
          <p:cNvSpPr/>
          <p:nvPr/>
        </p:nvSpPr>
        <p:spPr>
          <a:xfrm>
            <a:off x="228600" y="6211669"/>
            <a:ext cx="8382000" cy="646331"/>
          </a:xfrm>
          <a:prstGeom prst="rect">
            <a:avLst/>
          </a:prstGeom>
        </p:spPr>
        <p:txBody>
          <a:bodyPr wrap="square">
            <a:spAutoFit/>
          </a:bodyPr>
          <a:lstStyle/>
          <a:p>
            <a:pPr algn="ctr">
              <a:spcBef>
                <a:spcPct val="50000"/>
              </a:spcBef>
            </a:pPr>
            <a:r>
              <a:rPr lang="en-US" dirty="0" smtClean="0"/>
              <a:t>You must select if the parent is or isn’t a current member of the unit.  For this reason, it’s a good idea to enter any new adults first.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700" dirty="0" smtClean="0"/>
              <a:t>Internet Rechartering</a:t>
            </a:r>
            <a:br>
              <a:rPr lang="en-US" sz="6700" dirty="0" smtClean="0"/>
            </a:br>
            <a:r>
              <a:rPr lang="en-US" i="1" u="sng" dirty="0" smtClean="0"/>
              <a:t>Pre-Planning Steps </a:t>
            </a:r>
            <a:endParaRPr lang="en-US" i="1" u="sng" dirty="0"/>
          </a:p>
        </p:txBody>
      </p:sp>
      <p:sp>
        <p:nvSpPr>
          <p:cNvPr id="5" name="Content Placeholder 4"/>
          <p:cNvSpPr>
            <a:spLocks noGrp="1"/>
          </p:cNvSpPr>
          <p:nvPr>
            <p:ph idx="1"/>
          </p:nvPr>
        </p:nvSpPr>
        <p:spPr/>
        <p:txBody>
          <a:bodyPr>
            <a:normAutofit fontScale="85000" lnSpcReduction="10000"/>
          </a:bodyPr>
          <a:lstStyle/>
          <a:p>
            <a:r>
              <a:rPr lang="en-US" b="1" dirty="0" smtClean="0"/>
              <a:t>Step 1:</a:t>
            </a:r>
            <a:r>
              <a:rPr lang="en-US" dirty="0" smtClean="0"/>
              <a:t> Complete membership inventory of all youth and adults, 60 days prior to your</a:t>
            </a:r>
            <a:r>
              <a:rPr lang="en-US" dirty="0" smtClean="0">
                <a:solidFill>
                  <a:srgbClr val="FF0000"/>
                </a:solidFill>
              </a:rPr>
              <a:t> </a:t>
            </a:r>
            <a:r>
              <a:rPr lang="en-US" dirty="0" smtClean="0"/>
              <a:t>District</a:t>
            </a:r>
            <a:r>
              <a:rPr lang="en-US" dirty="0" smtClean="0">
                <a:solidFill>
                  <a:srgbClr val="FF0000"/>
                </a:solidFill>
              </a:rPr>
              <a:t> </a:t>
            </a:r>
            <a:r>
              <a:rPr lang="en-US" dirty="0" smtClean="0"/>
              <a:t>recharter turn-in meeting, to ensure all members are registered.</a:t>
            </a:r>
          </a:p>
          <a:p>
            <a:r>
              <a:rPr lang="en-US" b="1" dirty="0" smtClean="0"/>
              <a:t>Step 2:</a:t>
            </a:r>
            <a:r>
              <a:rPr lang="en-US" dirty="0" smtClean="0"/>
              <a:t> Ensure ALL Adults have completed Youth Protection Training within the past 2 years.  </a:t>
            </a:r>
            <a:r>
              <a:rPr lang="en-US" b="1" dirty="0" smtClean="0"/>
              <a:t>Anyone who has not will not be re-registered.  All new applications submitted must also have the Youth Protection Training Completion Certificate attached.</a:t>
            </a:r>
          </a:p>
          <a:p>
            <a:r>
              <a:rPr lang="en-US" b="1" dirty="0" smtClean="0"/>
              <a:t>Step 3:</a:t>
            </a:r>
            <a:r>
              <a:rPr lang="en-US" dirty="0" smtClean="0"/>
              <a:t> Ensure ALL Leaders are fully trained. Anyone who is not, will not be re-registered.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7"/>
          <p:cNvPicPr>
            <a:picLocks noChangeAspect="1" noChangeArrowheads="1"/>
          </p:cNvPicPr>
          <p:nvPr/>
        </p:nvPicPr>
        <p:blipFill>
          <a:blip r:embed="rId3" cstate="print"/>
          <a:srcRect t="13127" b="7501"/>
          <a:stretch>
            <a:fillRect/>
          </a:stretch>
        </p:blipFill>
        <p:spPr bwMode="auto">
          <a:xfrm>
            <a:off x="3175" y="1066800"/>
            <a:ext cx="9140825" cy="6248400"/>
          </a:xfrm>
          <a:prstGeom prst="rect">
            <a:avLst/>
          </a:prstGeom>
          <a:noFill/>
          <a:ln w="9525">
            <a:noFill/>
            <a:miter lim="800000"/>
            <a:headEnd/>
            <a:tailEnd/>
          </a:ln>
        </p:spPr>
      </p:pic>
      <p:sp>
        <p:nvSpPr>
          <p:cNvPr id="5" name="Text Box 5"/>
          <p:cNvSpPr txBox="1">
            <a:spLocks noChangeArrowheads="1"/>
          </p:cNvSpPr>
          <p:nvPr/>
        </p:nvSpPr>
        <p:spPr bwMode="auto">
          <a:xfrm>
            <a:off x="2514600" y="4724400"/>
            <a:ext cx="3810000" cy="1768475"/>
          </a:xfrm>
          <a:prstGeom prst="rect">
            <a:avLst/>
          </a:prstGeom>
          <a:solidFill>
            <a:schemeClr val="tx1">
              <a:lumMod val="75000"/>
            </a:schemeClr>
          </a:solidFill>
          <a:ln w="28575" algn="ctr">
            <a:solidFill>
              <a:srgbClr val="CC3300"/>
            </a:solidFill>
            <a:miter lim="800000"/>
            <a:headEnd/>
            <a:tailEnd/>
          </a:ln>
        </p:spPr>
        <p:txBody>
          <a:bodyPr>
            <a:spAutoFit/>
          </a:bodyPr>
          <a:lstStyle/>
          <a:p>
            <a:pPr algn="ctr">
              <a:spcBef>
                <a:spcPct val="30000"/>
              </a:spcBef>
            </a:pPr>
            <a:r>
              <a:rPr lang="en-US" dirty="0">
                <a:solidFill>
                  <a:srgbClr val="00007A"/>
                </a:solidFill>
              </a:rPr>
              <a:t>If the parent is registered with this unit, you must select the proper relationship and individual, which automatically inserts the parent’s information on this youth’s application.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t="19687" r="2431" b="4921"/>
          <a:stretch>
            <a:fillRect/>
          </a:stretch>
        </p:blipFill>
        <p:spPr bwMode="auto">
          <a:xfrm>
            <a:off x="228600" y="228600"/>
            <a:ext cx="8598298" cy="6172200"/>
          </a:xfrm>
          <a:prstGeom prst="rect">
            <a:avLst/>
          </a:prstGeom>
          <a:noFill/>
          <a:ln w="9525">
            <a:noFill/>
            <a:miter lim="800000"/>
            <a:headEnd/>
            <a:tailEnd/>
          </a:ln>
        </p:spPr>
      </p:pic>
      <p:sp>
        <p:nvSpPr>
          <p:cNvPr id="3" name="TextBox 2"/>
          <p:cNvSpPr txBox="1"/>
          <p:nvPr/>
        </p:nvSpPr>
        <p:spPr>
          <a:xfrm>
            <a:off x="0" y="6488668"/>
            <a:ext cx="8610600" cy="369332"/>
          </a:xfrm>
          <a:prstGeom prst="rect">
            <a:avLst/>
          </a:prstGeom>
          <a:noFill/>
        </p:spPr>
        <p:txBody>
          <a:bodyPr wrap="square" rtlCol="0">
            <a:spAutoFit/>
          </a:bodyPr>
          <a:lstStyle/>
          <a:p>
            <a:r>
              <a:rPr lang="en-US" dirty="0" smtClean="0"/>
              <a:t>Update Information of Parent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t="13127" b="7501"/>
          <a:stretch>
            <a:fillRect/>
          </a:stretch>
        </p:blipFill>
        <p:spPr bwMode="auto">
          <a:xfrm>
            <a:off x="3175" y="0"/>
            <a:ext cx="9140825" cy="5575300"/>
          </a:xfrm>
          <a:prstGeom prst="rect">
            <a:avLst/>
          </a:prstGeom>
          <a:noFill/>
          <a:ln w="9525">
            <a:noFill/>
            <a:miter lim="800000"/>
            <a:headEnd/>
            <a:tailEnd/>
          </a:ln>
        </p:spPr>
      </p:pic>
      <p:sp>
        <p:nvSpPr>
          <p:cNvPr id="3" name="Text Box 6"/>
          <p:cNvSpPr txBox="1">
            <a:spLocks noChangeArrowheads="1"/>
          </p:cNvSpPr>
          <p:nvPr/>
        </p:nvSpPr>
        <p:spPr bwMode="auto">
          <a:xfrm>
            <a:off x="6705600" y="914400"/>
            <a:ext cx="2209800" cy="3970318"/>
          </a:xfrm>
          <a:prstGeom prst="rect">
            <a:avLst/>
          </a:prstGeom>
          <a:solidFill>
            <a:schemeClr val="tx1">
              <a:lumMod val="75000"/>
            </a:schemeClr>
          </a:solidFill>
          <a:ln w="28575">
            <a:solidFill>
              <a:srgbClr val="CC3300"/>
            </a:solidFill>
            <a:miter lim="800000"/>
            <a:headEnd/>
            <a:tailEnd/>
          </a:ln>
        </p:spPr>
        <p:txBody>
          <a:bodyPr wrap="square">
            <a:spAutoFit/>
          </a:bodyPr>
          <a:lstStyle/>
          <a:p>
            <a:pPr algn="ctr"/>
            <a:r>
              <a:rPr lang="en-US" dirty="0">
                <a:solidFill>
                  <a:srgbClr val="00007A"/>
                </a:solidFill>
              </a:rPr>
              <a:t>A roster of the selections is presented so you can then update information on any of the adults or youth.  </a:t>
            </a:r>
            <a:r>
              <a:rPr lang="en-US" b="1" dirty="0">
                <a:solidFill>
                  <a:srgbClr val="00007A"/>
                </a:solidFill>
              </a:rPr>
              <a:t>If e-mail address is available, please enter it to facilitate faster, more efficient communications.</a:t>
            </a:r>
            <a:r>
              <a:rPr lang="en-US" dirty="0">
                <a:solidFill>
                  <a:srgbClr val="00007A"/>
                </a:solidFill>
              </a:rPr>
              <a:t>  Again, you may remove individuals from the roster.</a:t>
            </a:r>
          </a:p>
        </p:txBody>
      </p:sp>
      <p:sp>
        <p:nvSpPr>
          <p:cNvPr id="4" name="Rectangle 3"/>
          <p:cNvSpPr/>
          <p:nvPr/>
        </p:nvSpPr>
        <p:spPr>
          <a:xfrm>
            <a:off x="0" y="5715000"/>
            <a:ext cx="9144000" cy="923330"/>
          </a:xfrm>
          <a:prstGeom prst="rect">
            <a:avLst/>
          </a:prstGeom>
        </p:spPr>
        <p:txBody>
          <a:bodyPr wrap="square">
            <a:spAutoFit/>
          </a:bodyPr>
          <a:lstStyle/>
          <a:p>
            <a:pPr algn="ctr"/>
            <a:r>
              <a:rPr lang="en-US" b="1" dirty="0" smtClean="0">
                <a:cs typeface="Arial" pitchFamily="34" charset="0"/>
              </a:rPr>
              <a:t>Update Member Data is a core part of Internet Rechartering as it provides for updating of name, address, telephone, and e-mail address information. If new adults or new youth were entered, records may be updated further in this step.</a:t>
            </a:r>
            <a:endParaRPr lang="en-US" b="1" dirty="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33400" y="304800"/>
            <a:ext cx="8001000" cy="4075113"/>
          </a:xfrm>
          <a:prstGeom prst="rect">
            <a:avLst/>
          </a:prstGeom>
        </p:spPr>
      </p:pic>
      <p:sp>
        <p:nvSpPr>
          <p:cNvPr id="3" name="Text Box 5"/>
          <p:cNvSpPr txBox="1">
            <a:spLocks noChangeArrowheads="1"/>
          </p:cNvSpPr>
          <p:nvPr/>
        </p:nvSpPr>
        <p:spPr bwMode="auto">
          <a:xfrm>
            <a:off x="0" y="4648200"/>
            <a:ext cx="9144000" cy="669925"/>
          </a:xfrm>
          <a:prstGeom prst="rect">
            <a:avLst/>
          </a:prstGeom>
          <a:solidFill>
            <a:schemeClr val="tx1">
              <a:lumMod val="75000"/>
            </a:schemeClr>
          </a:solidFill>
          <a:ln w="28575">
            <a:solidFill>
              <a:srgbClr val="CC3300"/>
            </a:solidFill>
            <a:miter lim="800000"/>
            <a:headEnd/>
            <a:tailEnd/>
          </a:ln>
        </p:spPr>
        <p:txBody>
          <a:bodyPr>
            <a:spAutoFit/>
          </a:bodyPr>
          <a:lstStyle/>
          <a:p>
            <a:r>
              <a:rPr lang="en-US" dirty="0">
                <a:solidFill>
                  <a:srgbClr val="00007A"/>
                </a:solidFill>
              </a:rPr>
              <a:t>A listing of adults filling required positions is presented with a table of the minimum and maximum requirements and the current status.  </a:t>
            </a:r>
          </a:p>
        </p:txBody>
      </p:sp>
      <p:sp>
        <p:nvSpPr>
          <p:cNvPr id="4" name="Text Box 6"/>
          <p:cNvSpPr txBox="1">
            <a:spLocks noChangeArrowheads="1"/>
          </p:cNvSpPr>
          <p:nvPr/>
        </p:nvSpPr>
        <p:spPr bwMode="auto">
          <a:xfrm>
            <a:off x="0" y="5791200"/>
            <a:ext cx="9144000" cy="923330"/>
          </a:xfrm>
          <a:prstGeom prst="rect">
            <a:avLst/>
          </a:prstGeom>
          <a:solidFill>
            <a:schemeClr val="tx1">
              <a:lumMod val="75000"/>
            </a:schemeClr>
          </a:solidFill>
          <a:ln w="28575">
            <a:solidFill>
              <a:srgbClr val="CC3300"/>
            </a:solidFill>
            <a:miter lim="800000"/>
            <a:headEnd/>
            <a:tailEnd/>
          </a:ln>
        </p:spPr>
        <p:txBody>
          <a:bodyPr wrap="square">
            <a:spAutoFit/>
          </a:bodyPr>
          <a:lstStyle/>
          <a:p>
            <a:r>
              <a:rPr lang="en-US" dirty="0">
                <a:solidFill>
                  <a:srgbClr val="00007A"/>
                </a:solidFill>
              </a:rPr>
              <a:t>If the current number of people for that position does not fall within the minimum and maximum levels, you will not be able to proceed any further, click update to change an adult’s position or go back and add leaders as needed.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Just a reminder</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If your Unit is chartered by an organization that also charters another unit you MUST have the same Executive Officer and Charter Representative otherwise Council cannot process your charter paperwork.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srcRect t="13127" b="7501"/>
          <a:stretch>
            <a:fillRect/>
          </a:stretch>
        </p:blipFill>
        <p:spPr bwMode="auto">
          <a:xfrm>
            <a:off x="0" y="0"/>
            <a:ext cx="9140825" cy="5575300"/>
          </a:xfrm>
          <a:prstGeom prst="rect">
            <a:avLst/>
          </a:prstGeom>
          <a:noFill/>
          <a:ln w="9525">
            <a:noFill/>
            <a:miter lim="800000"/>
            <a:headEnd/>
            <a:tailEnd/>
          </a:ln>
        </p:spPr>
      </p:pic>
      <p:sp>
        <p:nvSpPr>
          <p:cNvPr id="3" name="Rectangle 2"/>
          <p:cNvSpPr/>
          <p:nvPr/>
        </p:nvSpPr>
        <p:spPr>
          <a:xfrm>
            <a:off x="0" y="5867400"/>
            <a:ext cx="9144000" cy="646331"/>
          </a:xfrm>
          <a:prstGeom prst="rect">
            <a:avLst/>
          </a:prstGeom>
        </p:spPr>
        <p:txBody>
          <a:bodyPr wrap="square">
            <a:spAutoFit/>
          </a:bodyPr>
          <a:lstStyle/>
          <a:p>
            <a:pPr algn="ctr"/>
            <a:r>
              <a:rPr lang="en-US" b="1" dirty="0" smtClean="0">
                <a:cs typeface="Arial" pitchFamily="34" charset="0"/>
              </a:rPr>
              <a:t>Check Roster verifies BSA registration rules and </a:t>
            </a:r>
            <a:br>
              <a:rPr lang="en-US" b="1" dirty="0" smtClean="0">
                <a:cs typeface="Arial" pitchFamily="34" charset="0"/>
              </a:rPr>
            </a:br>
            <a:r>
              <a:rPr lang="en-US" b="1" dirty="0" smtClean="0">
                <a:cs typeface="Arial" pitchFamily="34" charset="0"/>
              </a:rPr>
              <a:t>Update Fees handles fee payment data.</a:t>
            </a:r>
            <a:endParaRPr lang="en-US" b="1" dirty="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t="13127" b="7501"/>
          <a:stretch>
            <a:fillRect/>
          </a:stretch>
        </p:blipFill>
        <p:spPr bwMode="auto">
          <a:xfrm>
            <a:off x="0" y="-1282700"/>
            <a:ext cx="9140825" cy="8140700"/>
          </a:xfrm>
          <a:prstGeom prst="rect">
            <a:avLst/>
          </a:prstGeom>
          <a:noFill/>
          <a:ln w="9525">
            <a:noFill/>
            <a:miter lim="800000"/>
            <a:headEnd/>
            <a:tailEnd/>
          </a:ln>
        </p:spPr>
      </p:pic>
      <p:sp>
        <p:nvSpPr>
          <p:cNvPr id="3" name="Text Box 6"/>
          <p:cNvSpPr txBox="1">
            <a:spLocks noChangeArrowheads="1"/>
          </p:cNvSpPr>
          <p:nvPr/>
        </p:nvSpPr>
        <p:spPr bwMode="auto">
          <a:xfrm>
            <a:off x="5864225" y="1231900"/>
            <a:ext cx="2895600" cy="2317750"/>
          </a:xfrm>
          <a:prstGeom prst="rect">
            <a:avLst/>
          </a:prstGeom>
          <a:solidFill>
            <a:schemeClr val="tx1">
              <a:lumMod val="75000"/>
            </a:schemeClr>
          </a:solidFill>
          <a:ln w="28575">
            <a:solidFill>
              <a:srgbClr val="CC3300"/>
            </a:solidFill>
            <a:miter lim="800000"/>
            <a:headEnd/>
            <a:tailEnd/>
          </a:ln>
        </p:spPr>
        <p:txBody>
          <a:bodyPr>
            <a:spAutoFit/>
          </a:bodyPr>
          <a:lstStyle/>
          <a:p>
            <a:pPr algn="ctr"/>
            <a:r>
              <a:rPr lang="en-US" dirty="0">
                <a:solidFill>
                  <a:srgbClr val="00007A"/>
                </a:solidFill>
              </a:rPr>
              <a:t>Each individual is checked to ensure that he or she meets the requirements for registration. Warnings and errors may appear.</a:t>
            </a:r>
          </a:p>
          <a:p>
            <a:pPr algn="ctr"/>
            <a:r>
              <a:rPr lang="en-US" dirty="0">
                <a:solidFill>
                  <a:srgbClr val="00007A"/>
                </a:solidFill>
              </a:rPr>
              <a:t>Errors must be corrected, while warnings should be checked.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t="19240" r="2257" b="4474"/>
          <a:stretch>
            <a:fillRect/>
          </a:stretch>
        </p:blipFill>
        <p:spPr bwMode="auto">
          <a:xfrm>
            <a:off x="228600" y="304800"/>
            <a:ext cx="8613631" cy="6096000"/>
          </a:xfrm>
          <a:prstGeom prst="rect">
            <a:avLst/>
          </a:prstGeom>
          <a:noFill/>
          <a:ln w="9525">
            <a:noFill/>
            <a:miter lim="800000"/>
            <a:headEnd/>
            <a:tailEnd/>
          </a:ln>
        </p:spPr>
      </p:pic>
      <p:sp>
        <p:nvSpPr>
          <p:cNvPr id="4" name="TextBox 3"/>
          <p:cNvSpPr txBox="1"/>
          <p:nvPr/>
        </p:nvSpPr>
        <p:spPr>
          <a:xfrm>
            <a:off x="152400" y="6488668"/>
            <a:ext cx="8610600" cy="323165"/>
          </a:xfrm>
          <a:prstGeom prst="rect">
            <a:avLst/>
          </a:prstGeom>
          <a:noFill/>
        </p:spPr>
        <p:txBody>
          <a:bodyPr wrap="square" rtlCol="0">
            <a:spAutoFit/>
          </a:bodyPr>
          <a:lstStyle/>
          <a:p>
            <a:r>
              <a:rPr lang="en-US" sz="1500" dirty="0" smtClean="0"/>
              <a:t>PLEASE NOTE: The 2014 registration fee for youth/adults is $24 and Boys’ Life is $12.  Charter fee is $40.</a:t>
            </a:r>
            <a:endParaRPr lang="en-US" sz="1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srcRect t="13127" b="7501"/>
          <a:stretch>
            <a:fillRect/>
          </a:stretch>
        </p:blipFill>
        <p:spPr bwMode="auto">
          <a:xfrm>
            <a:off x="153988" y="-1"/>
            <a:ext cx="8836025" cy="6477001"/>
          </a:xfrm>
          <a:prstGeom prst="rect">
            <a:avLst/>
          </a:prstGeom>
          <a:noFill/>
          <a:ln w="9525">
            <a:noFill/>
            <a:miter lim="800000"/>
            <a:headEnd/>
            <a:tailEnd/>
          </a:ln>
        </p:spPr>
      </p:pic>
      <p:sp>
        <p:nvSpPr>
          <p:cNvPr id="3" name="Text Box 7"/>
          <p:cNvSpPr txBox="1">
            <a:spLocks noChangeArrowheads="1"/>
          </p:cNvSpPr>
          <p:nvPr/>
        </p:nvSpPr>
        <p:spPr bwMode="auto">
          <a:xfrm>
            <a:off x="7315200" y="1384300"/>
            <a:ext cx="1676400" cy="3141663"/>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dirty="0">
                <a:solidFill>
                  <a:srgbClr val="00007A"/>
                </a:solidFill>
              </a:rPr>
              <a:t>To Add a </a:t>
            </a:r>
            <a:r>
              <a:rPr lang="en-US" b="1" i="1" dirty="0">
                <a:solidFill>
                  <a:srgbClr val="00007A"/>
                </a:solidFill>
              </a:rPr>
              <a:t>Boys’ Life</a:t>
            </a:r>
            <a:r>
              <a:rPr lang="en-US" dirty="0">
                <a:solidFill>
                  <a:srgbClr val="00007A"/>
                </a:solidFill>
              </a:rPr>
              <a:t> subscription or adjust fees for someone already paying in another position or unit, click “Update”</a:t>
            </a:r>
          </a:p>
        </p:txBody>
      </p:sp>
      <p:sp>
        <p:nvSpPr>
          <p:cNvPr id="4" name="Line 10"/>
          <p:cNvSpPr>
            <a:spLocks noChangeShapeType="1"/>
          </p:cNvSpPr>
          <p:nvPr/>
        </p:nvSpPr>
        <p:spPr bwMode="auto">
          <a:xfrm flipH="1" flipV="1">
            <a:off x="2057400" y="2603500"/>
            <a:ext cx="5257800" cy="457200"/>
          </a:xfrm>
          <a:prstGeom prst="line">
            <a:avLst/>
          </a:prstGeom>
          <a:noFill/>
          <a:ln w="28575">
            <a:solidFill>
              <a:srgbClr val="CC3300"/>
            </a:solidFill>
            <a:round/>
            <a:headEnd/>
            <a:tailEnd type="triangle" w="med" len="med"/>
          </a:ln>
        </p:spPr>
        <p:txBody>
          <a:bodyPr/>
          <a:lstStyle/>
          <a:p>
            <a:endParaRPr lang="en-US" dirty="0"/>
          </a:p>
        </p:txBody>
      </p:sp>
      <p:sp>
        <p:nvSpPr>
          <p:cNvPr id="7" name="TextBox 6"/>
          <p:cNvSpPr txBox="1"/>
          <p:nvPr/>
        </p:nvSpPr>
        <p:spPr>
          <a:xfrm>
            <a:off x="152400" y="6488668"/>
            <a:ext cx="8610600" cy="323165"/>
          </a:xfrm>
          <a:prstGeom prst="rect">
            <a:avLst/>
          </a:prstGeom>
          <a:noFill/>
        </p:spPr>
        <p:txBody>
          <a:bodyPr wrap="square" rtlCol="0">
            <a:spAutoFit/>
          </a:bodyPr>
          <a:lstStyle/>
          <a:p>
            <a:r>
              <a:rPr lang="en-US" sz="1500" dirty="0" smtClean="0"/>
              <a:t>PLEASE NOTE: The 2014 registration fee for youth/adults is $24 and Boys’ Life is $12.  Charter fee is $40.</a:t>
            </a:r>
            <a:endParaRPr lang="en-US" sz="1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t="13127" b="7501"/>
          <a:stretch>
            <a:fillRect/>
          </a:stretch>
        </p:blipFill>
        <p:spPr bwMode="auto">
          <a:xfrm>
            <a:off x="3175" y="0"/>
            <a:ext cx="9140825" cy="6477000"/>
          </a:xfrm>
          <a:prstGeom prst="rect">
            <a:avLst/>
          </a:prstGeom>
          <a:noFill/>
          <a:ln w="9525">
            <a:noFill/>
            <a:miter lim="800000"/>
            <a:headEnd/>
            <a:tailEnd/>
          </a:ln>
        </p:spPr>
      </p:pic>
      <p:sp>
        <p:nvSpPr>
          <p:cNvPr id="3" name="Text Box 9"/>
          <p:cNvSpPr txBox="1">
            <a:spLocks noChangeArrowheads="1"/>
          </p:cNvSpPr>
          <p:nvPr/>
        </p:nvSpPr>
        <p:spPr bwMode="auto">
          <a:xfrm>
            <a:off x="6556375" y="1003300"/>
            <a:ext cx="2438400" cy="1768475"/>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dirty="0">
                <a:solidFill>
                  <a:srgbClr val="00007A"/>
                </a:solidFill>
              </a:rPr>
              <a:t>If an adult is paying fees in another unit, You will be prompted to enter where the registration is being paid. </a:t>
            </a:r>
          </a:p>
        </p:txBody>
      </p:sp>
      <p:sp>
        <p:nvSpPr>
          <p:cNvPr id="4" name="Text Box 11"/>
          <p:cNvSpPr txBox="1">
            <a:spLocks noChangeArrowheads="1"/>
          </p:cNvSpPr>
          <p:nvPr/>
        </p:nvSpPr>
        <p:spPr bwMode="auto">
          <a:xfrm>
            <a:off x="6556375" y="2832100"/>
            <a:ext cx="2438400" cy="1525588"/>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dirty="0">
                <a:solidFill>
                  <a:srgbClr val="00007A"/>
                </a:solidFill>
              </a:rPr>
              <a:t>Remember to sign up for </a:t>
            </a:r>
            <a:r>
              <a:rPr lang="en-US" i="1" dirty="0">
                <a:solidFill>
                  <a:srgbClr val="00007A"/>
                </a:solidFill>
              </a:rPr>
              <a:t>Boys’ Life </a:t>
            </a:r>
            <a:r>
              <a:rPr lang="en-US" dirty="0">
                <a:solidFill>
                  <a:srgbClr val="00007A"/>
                </a:solidFill>
              </a:rPr>
              <a:t>!</a:t>
            </a:r>
          </a:p>
          <a:p>
            <a:pPr algn="ctr">
              <a:spcBef>
                <a:spcPct val="50000"/>
              </a:spcBef>
            </a:pPr>
            <a:r>
              <a:rPr lang="en-US" sz="1600" b="1" dirty="0">
                <a:solidFill>
                  <a:srgbClr val="00007A"/>
                </a:solidFill>
              </a:rPr>
              <a:t>Click the </a:t>
            </a:r>
            <a:r>
              <a:rPr lang="en-US" sz="1600" b="1" i="1" dirty="0">
                <a:solidFill>
                  <a:srgbClr val="00007A"/>
                </a:solidFill>
              </a:rPr>
              <a:t>Boys’ Life</a:t>
            </a:r>
            <a:r>
              <a:rPr lang="en-US" sz="1600" b="1" dirty="0">
                <a:solidFill>
                  <a:srgbClr val="00007A"/>
                </a:solidFill>
              </a:rPr>
              <a:t> button for your 100% recognition.</a:t>
            </a:r>
          </a:p>
        </p:txBody>
      </p:sp>
      <p:sp>
        <p:nvSpPr>
          <p:cNvPr id="7" name="TextBox 6"/>
          <p:cNvSpPr txBox="1"/>
          <p:nvPr/>
        </p:nvSpPr>
        <p:spPr>
          <a:xfrm>
            <a:off x="152400" y="6488668"/>
            <a:ext cx="8610600" cy="323165"/>
          </a:xfrm>
          <a:prstGeom prst="rect">
            <a:avLst/>
          </a:prstGeom>
          <a:noFill/>
        </p:spPr>
        <p:txBody>
          <a:bodyPr wrap="square" rtlCol="0">
            <a:spAutoFit/>
          </a:bodyPr>
          <a:lstStyle/>
          <a:p>
            <a:r>
              <a:rPr lang="en-US" sz="1500" dirty="0" smtClean="0"/>
              <a:t>PLEASE NOTE: The 2014 registration fee for youth/adults is $24 and Boys’ Life is $12.  Charter fee is $40.</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Step 4:</a:t>
            </a:r>
            <a:r>
              <a:rPr lang="en-US" dirty="0" smtClean="0"/>
              <a:t> Obtain correct contact information for all youth and adults, including email address for adult members.</a:t>
            </a:r>
          </a:p>
          <a:p>
            <a:r>
              <a:rPr lang="en-US" b="1" dirty="0" smtClean="0"/>
              <a:t>Step 5:</a:t>
            </a:r>
            <a:r>
              <a:rPr lang="en-US" dirty="0" smtClean="0"/>
              <a:t> Obtain any District specific information that is required for your unit to submit along with recharter at your turn-in day.  This could include: FOS Dates, Training Records, Unit Positions; for questions about this check with your District Executive or District Webpage.</a:t>
            </a:r>
          </a:p>
          <a:p>
            <a:r>
              <a:rPr lang="en-US" b="1" dirty="0" smtClean="0"/>
              <a:t>Step 6:</a:t>
            </a:r>
            <a:r>
              <a:rPr lang="en-US" dirty="0" smtClean="0"/>
              <a:t> Contact your Unit Leader and Executive Officer 30 days prior to recharter turn-in day to schedule a time to meet them to get their signatures on the completed recharter paperwork.</a:t>
            </a:r>
            <a:endParaRPr lang="en-US" dirty="0"/>
          </a:p>
        </p:txBody>
      </p:sp>
      <p:sp>
        <p:nvSpPr>
          <p:cNvPr id="4" name="Title 3"/>
          <p:cNvSpPr>
            <a:spLocks noGrp="1"/>
          </p:cNvSpPr>
          <p:nvPr>
            <p:ph type="title"/>
          </p:nvPr>
        </p:nvSpPr>
        <p:spPr/>
        <p:txBody>
          <a:bodyPr>
            <a:normAutofit fontScale="90000"/>
          </a:bodyPr>
          <a:lstStyle/>
          <a:p>
            <a:r>
              <a:rPr lang="en-US" sz="6700" dirty="0" smtClean="0"/>
              <a:t>Internet Rechartering</a:t>
            </a:r>
            <a:r>
              <a:rPr lang="en-US" dirty="0" smtClean="0"/>
              <a:t/>
            </a:r>
            <a:br>
              <a:rPr lang="en-US" dirty="0" smtClean="0"/>
            </a:br>
            <a:r>
              <a:rPr lang="en-US" i="1" u="sng" dirty="0" smtClean="0"/>
              <a:t>Pre-Planning Steps </a:t>
            </a:r>
            <a:endParaRPr lang="en-US" i="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srcRect t="13127" b="7501"/>
          <a:stretch>
            <a:fillRect/>
          </a:stretch>
        </p:blipFill>
        <p:spPr bwMode="auto">
          <a:xfrm>
            <a:off x="3175" y="0"/>
            <a:ext cx="9140825" cy="6019800"/>
          </a:xfrm>
          <a:prstGeom prst="rect">
            <a:avLst/>
          </a:prstGeom>
          <a:noFill/>
          <a:ln w="9525">
            <a:noFill/>
            <a:miter lim="800000"/>
            <a:headEnd/>
            <a:tailEnd/>
          </a:ln>
        </p:spPr>
      </p:pic>
      <p:sp>
        <p:nvSpPr>
          <p:cNvPr id="3" name="Text Box 5"/>
          <p:cNvSpPr txBox="1">
            <a:spLocks noChangeArrowheads="1"/>
          </p:cNvSpPr>
          <p:nvPr/>
        </p:nvSpPr>
        <p:spPr bwMode="auto">
          <a:xfrm>
            <a:off x="6629400" y="1536700"/>
            <a:ext cx="2514600" cy="2867025"/>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dirty="0">
                <a:solidFill>
                  <a:srgbClr val="00007A"/>
                </a:solidFill>
              </a:rPr>
              <a:t>Changes made in the “Update Fees” process will be displayed.  In this case, Cheryl Lane has paid in another unit/position and her multiple registration status is noted by the fee adjustment.</a:t>
            </a:r>
          </a:p>
        </p:txBody>
      </p:sp>
      <p:sp>
        <p:nvSpPr>
          <p:cNvPr id="4" name="Line 6"/>
          <p:cNvSpPr>
            <a:spLocks noChangeShapeType="1"/>
          </p:cNvSpPr>
          <p:nvPr/>
        </p:nvSpPr>
        <p:spPr bwMode="auto">
          <a:xfrm flipH="1" flipV="1">
            <a:off x="5562600" y="2603500"/>
            <a:ext cx="1066800" cy="1143000"/>
          </a:xfrm>
          <a:prstGeom prst="line">
            <a:avLst/>
          </a:prstGeom>
          <a:noFill/>
          <a:ln w="28575">
            <a:solidFill>
              <a:srgbClr val="CC3300"/>
            </a:solidFill>
            <a:round/>
            <a:headEnd/>
            <a:tailEnd type="triangle" w="med" len="med"/>
          </a:ln>
        </p:spPr>
        <p:txBody>
          <a:bodyPr/>
          <a:lstStyle/>
          <a:p>
            <a:endParaRPr lang="en-US" dirty="0"/>
          </a:p>
        </p:txBody>
      </p:sp>
      <p:sp>
        <p:nvSpPr>
          <p:cNvPr id="5" name="TextBox 4"/>
          <p:cNvSpPr txBox="1"/>
          <p:nvPr/>
        </p:nvSpPr>
        <p:spPr>
          <a:xfrm>
            <a:off x="152400" y="6488668"/>
            <a:ext cx="8610600" cy="323165"/>
          </a:xfrm>
          <a:prstGeom prst="rect">
            <a:avLst/>
          </a:prstGeom>
          <a:noFill/>
        </p:spPr>
        <p:txBody>
          <a:bodyPr wrap="square" rtlCol="0">
            <a:spAutoFit/>
          </a:bodyPr>
          <a:lstStyle/>
          <a:p>
            <a:r>
              <a:rPr lang="en-US" sz="1500" dirty="0" smtClean="0"/>
              <a:t>PLEASE NOTE: The 2014 registration fee for youth/adults is $24 and Boys’ Life is $12.  Charter fee is $40.</a:t>
            </a:r>
            <a:endParaRPr lang="en-US" sz="1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noChangeArrowheads="1"/>
          </p:cNvPicPr>
          <p:nvPr/>
        </p:nvPicPr>
        <p:blipFill>
          <a:blip r:embed="rId3" cstate="print"/>
          <a:srcRect t="13127" b="7501"/>
          <a:stretch>
            <a:fillRect/>
          </a:stretch>
        </p:blipFill>
        <p:spPr bwMode="auto">
          <a:xfrm>
            <a:off x="3175" y="0"/>
            <a:ext cx="9140825" cy="5575300"/>
          </a:xfrm>
          <a:prstGeom prst="rect">
            <a:avLst/>
          </a:prstGeom>
          <a:noFill/>
          <a:ln w="9525">
            <a:noFill/>
            <a:miter lim="800000"/>
            <a:headEnd/>
            <a:tailEnd/>
          </a:ln>
        </p:spPr>
      </p:pic>
      <p:sp>
        <p:nvSpPr>
          <p:cNvPr id="4" name="Text Box 8"/>
          <p:cNvSpPr txBox="1">
            <a:spLocks noChangeArrowheads="1"/>
          </p:cNvSpPr>
          <p:nvPr/>
        </p:nvSpPr>
        <p:spPr bwMode="auto">
          <a:xfrm>
            <a:off x="384175" y="3975100"/>
            <a:ext cx="8458200" cy="1219200"/>
          </a:xfrm>
          <a:prstGeom prst="rect">
            <a:avLst/>
          </a:prstGeom>
          <a:solidFill>
            <a:schemeClr val="tx1">
              <a:lumMod val="75000"/>
            </a:schemeClr>
          </a:solidFill>
          <a:ln w="28575">
            <a:solidFill>
              <a:srgbClr val="CC3300"/>
            </a:solidFill>
            <a:miter lim="800000"/>
            <a:headEnd/>
            <a:tailEnd/>
          </a:ln>
        </p:spPr>
        <p:txBody>
          <a:bodyPr>
            <a:spAutoFit/>
          </a:bodyPr>
          <a:lstStyle/>
          <a:p>
            <a:pPr algn="ctr">
              <a:spcBef>
                <a:spcPct val="50000"/>
              </a:spcBef>
            </a:pPr>
            <a:r>
              <a:rPr lang="en-US" dirty="0">
                <a:solidFill>
                  <a:srgbClr val="00007A"/>
                </a:solidFill>
              </a:rPr>
              <a:t>After you press the “Submit” button, you will print the final copy of your charter renewal which will need to be signed by your Unit Leader and Executive Officer before they are turned into the Council.  Changes after this point must be noted and explained on the application and then made by the Council.</a:t>
            </a:r>
          </a:p>
        </p:txBody>
      </p:sp>
      <p:sp>
        <p:nvSpPr>
          <p:cNvPr id="5" name="Line 9"/>
          <p:cNvSpPr>
            <a:spLocks noChangeShapeType="1"/>
          </p:cNvSpPr>
          <p:nvPr/>
        </p:nvSpPr>
        <p:spPr bwMode="auto">
          <a:xfrm flipV="1">
            <a:off x="4270375" y="2527300"/>
            <a:ext cx="1600200" cy="1447800"/>
          </a:xfrm>
          <a:prstGeom prst="line">
            <a:avLst/>
          </a:prstGeom>
          <a:noFill/>
          <a:ln w="28575">
            <a:solidFill>
              <a:srgbClr val="CC3300"/>
            </a:solidFill>
            <a:round/>
            <a:headEnd/>
            <a:tailEnd type="triangle" w="med" len="med"/>
          </a:ln>
        </p:spPr>
        <p:txBody>
          <a:bodyPr/>
          <a:lstStyle/>
          <a:p>
            <a:endParaRPr lang="en-US" dirty="0"/>
          </a:p>
        </p:txBody>
      </p:sp>
      <p:sp>
        <p:nvSpPr>
          <p:cNvPr id="6" name="Oval 11"/>
          <p:cNvSpPr>
            <a:spLocks noChangeArrowheads="1"/>
          </p:cNvSpPr>
          <p:nvPr/>
        </p:nvSpPr>
        <p:spPr bwMode="auto">
          <a:xfrm>
            <a:off x="1908175" y="1612900"/>
            <a:ext cx="4953000" cy="685800"/>
          </a:xfrm>
          <a:prstGeom prst="ellipse">
            <a:avLst/>
          </a:prstGeom>
          <a:noFill/>
          <a:ln w="28575">
            <a:solidFill>
              <a:srgbClr val="CC3300"/>
            </a:solidFill>
            <a:round/>
            <a:headEnd/>
            <a:tailEnd/>
          </a:ln>
        </p:spPr>
        <p:txBody>
          <a:bodyPr wrap="none" anchor="ctr"/>
          <a:lstStyle/>
          <a:p>
            <a:endParaRPr lang="en-US" dirty="0"/>
          </a:p>
        </p:txBody>
      </p:sp>
      <p:sp>
        <p:nvSpPr>
          <p:cNvPr id="7" name="TextBox 6"/>
          <p:cNvSpPr txBox="1"/>
          <p:nvPr/>
        </p:nvSpPr>
        <p:spPr>
          <a:xfrm>
            <a:off x="0" y="5867400"/>
            <a:ext cx="9144000" cy="369332"/>
          </a:xfrm>
          <a:prstGeom prst="rect">
            <a:avLst/>
          </a:prstGeom>
          <a:noFill/>
        </p:spPr>
        <p:txBody>
          <a:bodyPr wrap="square" rtlCol="0">
            <a:spAutoFit/>
          </a:bodyPr>
          <a:lstStyle/>
          <a:p>
            <a:r>
              <a:rPr lang="en-US" dirty="0" smtClean="0"/>
              <a:t>Submit your roster online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b="5666"/>
          <a:stretch>
            <a:fillRect/>
          </a:stretch>
        </p:blipFill>
        <p:spPr bwMode="auto">
          <a:xfrm>
            <a:off x="457200" y="0"/>
            <a:ext cx="8229600" cy="5562600"/>
          </a:xfrm>
          <a:prstGeom prst="rect">
            <a:avLst/>
          </a:prstGeom>
        </p:spPr>
      </p:pic>
      <p:sp>
        <p:nvSpPr>
          <p:cNvPr id="3" name="Rectangle 2"/>
          <p:cNvSpPr/>
          <p:nvPr/>
        </p:nvSpPr>
        <p:spPr>
          <a:xfrm>
            <a:off x="0" y="5715000"/>
            <a:ext cx="9144000" cy="923330"/>
          </a:xfrm>
          <a:prstGeom prst="rect">
            <a:avLst/>
          </a:prstGeom>
        </p:spPr>
        <p:txBody>
          <a:bodyPr wrap="square">
            <a:spAutoFit/>
          </a:bodyPr>
          <a:lstStyle/>
          <a:p>
            <a:pPr algn="ctr"/>
            <a:r>
              <a:rPr lang="en-US" b="1" dirty="0" smtClean="0">
                <a:latin typeface="Calibri" pitchFamily="34" charset="0"/>
              </a:rPr>
              <a:t>Membership Inventory provides a means to give a reason to each youth member who was not selected for renewal, ranging from too old for program to moved away.  This information is shared with councils for follow-up with youth to encourage a continued Scouting experience.</a:t>
            </a:r>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57200" y="533400"/>
            <a:ext cx="8229600" cy="3724275"/>
          </a:xfrm>
          <a:prstGeom prst="rect">
            <a:avLst/>
          </a:prstGeom>
        </p:spPr>
      </p:pic>
      <p:sp>
        <p:nvSpPr>
          <p:cNvPr id="3" name="Rectangle 2"/>
          <p:cNvSpPr/>
          <p:nvPr/>
        </p:nvSpPr>
        <p:spPr>
          <a:xfrm>
            <a:off x="457200" y="4800600"/>
            <a:ext cx="8229600" cy="923330"/>
          </a:xfrm>
          <a:prstGeom prst="rect">
            <a:avLst/>
          </a:prstGeom>
        </p:spPr>
        <p:txBody>
          <a:bodyPr wrap="square">
            <a:spAutoFit/>
          </a:bodyPr>
          <a:lstStyle/>
          <a:p>
            <a:pPr algn="ctr"/>
            <a:r>
              <a:rPr lang="en-US" dirty="0" smtClean="0"/>
              <a:t>Membership Inventory has been enhanced to allow entry of the</a:t>
            </a:r>
          </a:p>
          <a:p>
            <a:pPr algn="ctr"/>
            <a:r>
              <a:rPr lang="en-US" dirty="0" smtClean="0"/>
              <a:t>Reason for non-renewal by selecting the appropriate radio button.</a:t>
            </a:r>
          </a:p>
          <a:p>
            <a:pPr algn="ctr"/>
            <a:r>
              <a:rPr lang="en-US" dirty="0" smtClean="0"/>
              <a:t>Please give an honest assessment as to why Boys dropped from your unit.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81000" y="304800"/>
            <a:ext cx="8229600" cy="5867400"/>
          </a:xfrm>
          <a:prstGeom prst="rect">
            <a:avLst/>
          </a:prstGeom>
        </p:spPr>
      </p:pic>
      <p:sp>
        <p:nvSpPr>
          <p:cNvPr id="3" name="Rectangle 2"/>
          <p:cNvSpPr/>
          <p:nvPr/>
        </p:nvSpPr>
        <p:spPr>
          <a:xfrm>
            <a:off x="304800" y="6324600"/>
            <a:ext cx="8229600" cy="369332"/>
          </a:xfrm>
          <a:prstGeom prst="rect">
            <a:avLst/>
          </a:prstGeom>
        </p:spPr>
        <p:txBody>
          <a:bodyPr wrap="square">
            <a:spAutoFit/>
          </a:bodyPr>
          <a:lstStyle/>
          <a:p>
            <a:pPr algn="ctr"/>
            <a:r>
              <a:rPr lang="en-US" b="1" dirty="0" smtClean="0">
                <a:cs typeface="Arial" pitchFamily="34" charset="0"/>
              </a:rPr>
              <a:t>After the unit renewal is submitted, the unit prints the Unit Charter Renewal Report.</a:t>
            </a:r>
            <a:endParaRPr lang="en-US" b="1" dirty="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3" cstate="print"/>
          <a:srcRect l="18747" t="7501" r="18747" b="28128"/>
          <a:stretch>
            <a:fillRect/>
          </a:stretch>
        </p:blipFill>
        <p:spPr bwMode="auto">
          <a:xfrm>
            <a:off x="685800" y="1371600"/>
            <a:ext cx="5612489" cy="4705350"/>
          </a:xfrm>
          <a:prstGeom prst="rect">
            <a:avLst/>
          </a:prstGeom>
          <a:noFill/>
          <a:ln w="9525">
            <a:noFill/>
            <a:miter lim="800000"/>
            <a:headEnd/>
            <a:tailEnd/>
          </a:ln>
        </p:spPr>
      </p:pic>
      <p:sp>
        <p:nvSpPr>
          <p:cNvPr id="3" name="Text Box 5"/>
          <p:cNvSpPr txBox="1">
            <a:spLocks noChangeArrowheads="1"/>
          </p:cNvSpPr>
          <p:nvPr/>
        </p:nvSpPr>
        <p:spPr bwMode="auto">
          <a:xfrm>
            <a:off x="6934200" y="3657600"/>
            <a:ext cx="2096494" cy="2308324"/>
          </a:xfrm>
          <a:prstGeom prst="rect">
            <a:avLst/>
          </a:prstGeom>
          <a:solidFill>
            <a:schemeClr val="tx1">
              <a:lumMod val="75000"/>
            </a:schemeClr>
          </a:solidFill>
          <a:ln w="28575">
            <a:solidFill>
              <a:srgbClr val="CC3300"/>
            </a:solidFill>
            <a:miter lim="800000"/>
            <a:headEnd/>
            <a:tailEnd/>
          </a:ln>
        </p:spPr>
        <p:txBody>
          <a:bodyPr wrap="square">
            <a:spAutoFit/>
          </a:bodyPr>
          <a:lstStyle/>
          <a:p>
            <a:pPr algn="ctr">
              <a:spcBef>
                <a:spcPct val="50000"/>
              </a:spcBef>
            </a:pPr>
            <a:r>
              <a:rPr lang="en-US" dirty="0" smtClean="0">
                <a:solidFill>
                  <a:srgbClr val="00007A"/>
                </a:solidFill>
              </a:rPr>
              <a:t>ANYONE (youth or adult) new to your unit is listed on the front page of your charter and needs a signed application to accompany the charter!</a:t>
            </a:r>
            <a:endParaRPr lang="en-US" b="1" dirty="0">
              <a:solidFill>
                <a:srgbClr val="00007A"/>
              </a:solidFill>
            </a:endParaRPr>
          </a:p>
        </p:txBody>
      </p:sp>
      <p:sp>
        <p:nvSpPr>
          <p:cNvPr id="4" name="Line 6"/>
          <p:cNvSpPr>
            <a:spLocks noChangeShapeType="1"/>
          </p:cNvSpPr>
          <p:nvPr/>
        </p:nvSpPr>
        <p:spPr bwMode="auto">
          <a:xfrm flipH="1" flipV="1">
            <a:off x="1981200" y="2724150"/>
            <a:ext cx="4941736" cy="1295400"/>
          </a:xfrm>
          <a:prstGeom prst="line">
            <a:avLst/>
          </a:prstGeom>
          <a:noFill/>
          <a:ln w="28575">
            <a:solidFill>
              <a:srgbClr val="CC3300"/>
            </a:solidFill>
            <a:round/>
            <a:headEnd/>
            <a:tailEnd type="triangle" w="med" len="med"/>
          </a:ln>
        </p:spPr>
        <p:txBody>
          <a:bodyPr/>
          <a:lstStyle/>
          <a:p>
            <a:endParaRPr lang="en-US" dirty="0"/>
          </a:p>
        </p:txBody>
      </p:sp>
      <p:sp>
        <p:nvSpPr>
          <p:cNvPr id="5" name="Line 7"/>
          <p:cNvSpPr>
            <a:spLocks noChangeShapeType="1"/>
          </p:cNvSpPr>
          <p:nvPr/>
        </p:nvSpPr>
        <p:spPr bwMode="auto">
          <a:xfrm flipH="1" flipV="1">
            <a:off x="2209800" y="3714750"/>
            <a:ext cx="4717111" cy="304800"/>
          </a:xfrm>
          <a:prstGeom prst="line">
            <a:avLst/>
          </a:prstGeom>
          <a:noFill/>
          <a:ln w="28575">
            <a:solidFill>
              <a:srgbClr val="CC3300"/>
            </a:solidFill>
            <a:round/>
            <a:headEnd/>
            <a:tailEnd type="triangle" w="med" len="med"/>
          </a:ln>
        </p:spPr>
        <p:txBody>
          <a:bodyPr/>
          <a:lstStyle/>
          <a:p>
            <a:endParaRPr lang="en-US" dirty="0"/>
          </a:p>
        </p:txBody>
      </p:sp>
      <p:sp>
        <p:nvSpPr>
          <p:cNvPr id="6" name="Text Box 14"/>
          <p:cNvSpPr txBox="1">
            <a:spLocks noChangeArrowheads="1"/>
          </p:cNvSpPr>
          <p:nvPr/>
        </p:nvSpPr>
        <p:spPr bwMode="auto">
          <a:xfrm>
            <a:off x="304800" y="590550"/>
            <a:ext cx="8610600" cy="646331"/>
          </a:xfrm>
          <a:prstGeom prst="rect">
            <a:avLst/>
          </a:prstGeom>
          <a:solidFill>
            <a:schemeClr val="tx1">
              <a:lumMod val="75000"/>
            </a:schemeClr>
          </a:solidFill>
          <a:ln w="28575">
            <a:solidFill>
              <a:srgbClr val="CC3300"/>
            </a:solidFill>
            <a:miter lim="800000"/>
            <a:headEnd/>
            <a:tailEnd/>
          </a:ln>
        </p:spPr>
        <p:txBody>
          <a:bodyPr wrap="square">
            <a:spAutoFit/>
          </a:bodyPr>
          <a:lstStyle/>
          <a:p>
            <a:pPr algn="ctr"/>
            <a:r>
              <a:rPr lang="en-US" dirty="0">
                <a:solidFill>
                  <a:srgbClr val="00007A"/>
                </a:solidFill>
              </a:rPr>
              <a:t>Note:  All </a:t>
            </a:r>
            <a:r>
              <a:rPr lang="en-US" dirty="0">
                <a:solidFill>
                  <a:schemeClr val="accent1">
                    <a:lumMod val="50000"/>
                  </a:schemeClr>
                </a:solidFill>
              </a:rPr>
              <a:t>pages of the </a:t>
            </a:r>
            <a:r>
              <a:rPr lang="en-US" dirty="0">
                <a:solidFill>
                  <a:srgbClr val="00007A"/>
                </a:solidFill>
              </a:rPr>
              <a:t>final report must be completed and turned in </a:t>
            </a:r>
            <a:r>
              <a:rPr lang="en-US" dirty="0" smtClean="0">
                <a:solidFill>
                  <a:srgbClr val="00007A"/>
                </a:solidFill>
              </a:rPr>
              <a:t>at your District Recharter Turn-in Day</a:t>
            </a:r>
            <a:endParaRPr lang="en-US" dirty="0">
              <a:solidFill>
                <a:srgbClr val="00007A"/>
              </a:solidFill>
            </a:endParaRPr>
          </a:p>
        </p:txBody>
      </p:sp>
      <p:pic>
        <p:nvPicPr>
          <p:cNvPr id="2050" name="Picture 2" descr="C:\Users\crinella\AppData\Local\Microsoft\Windows\Temporary Internet Files\Content.IE5\N829426F\MC900434750[1].png"/>
          <p:cNvPicPr>
            <a:picLocks noChangeAspect="1" noChangeArrowheads="1"/>
          </p:cNvPicPr>
          <p:nvPr/>
        </p:nvPicPr>
        <p:blipFill>
          <a:blip r:embed="rId4" cstate="print"/>
          <a:srcRect/>
          <a:stretch>
            <a:fillRect/>
          </a:stretch>
        </p:blipFill>
        <p:spPr bwMode="auto">
          <a:xfrm>
            <a:off x="6705600" y="1447800"/>
            <a:ext cx="2285714" cy="228571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685800" y="990600"/>
            <a:ext cx="7600950" cy="3076575"/>
          </a:xfrm>
          <a:prstGeom prst="rect">
            <a:avLst/>
          </a:prstGeom>
        </p:spPr>
      </p:pic>
      <p:sp>
        <p:nvSpPr>
          <p:cNvPr id="3" name="Rectangle 2"/>
          <p:cNvSpPr/>
          <p:nvPr/>
        </p:nvSpPr>
        <p:spPr>
          <a:xfrm>
            <a:off x="228600" y="4267200"/>
            <a:ext cx="8610600" cy="2246769"/>
          </a:xfrm>
          <a:prstGeom prst="rect">
            <a:avLst/>
          </a:prstGeom>
        </p:spPr>
        <p:txBody>
          <a:bodyPr wrap="square">
            <a:spAutoFit/>
          </a:bodyPr>
          <a:lstStyle/>
          <a:p>
            <a:pPr algn="ctr"/>
            <a:r>
              <a:rPr lang="en-US" sz="2800" b="1" dirty="0" smtClean="0">
                <a:cs typeface="Arial" pitchFamily="34" charset="0"/>
              </a:rPr>
              <a:t>The Unit Charter Renewal Report  contains the final total due as well as signature lines. Original signatures for the Executive Officer and Unit Leader must be on the charter when you submit it to the Council!  (Council Representative line is for District Executive signature).</a:t>
            </a:r>
            <a:endParaRPr lang="en-US" sz="2800" b="1" dirty="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r>
              <a:rPr lang="en-US" i="1" dirty="0" smtClean="0"/>
              <a:t>What Happens </a:t>
            </a:r>
            <a:r>
              <a:rPr lang="en-US" i="1" dirty="0" smtClean="0"/>
              <a:t>Next?</a:t>
            </a:r>
            <a:endParaRPr lang="en-US" i="1"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Submit completed charter, fees and Journey to Excellence Form at January Roundtable (January 9, 2014). </a:t>
            </a:r>
          </a:p>
          <a:p>
            <a:r>
              <a:rPr lang="en-US" dirty="0" smtClean="0"/>
              <a:t>60-90 </a:t>
            </a:r>
            <a:r>
              <a:rPr lang="en-US" dirty="0" smtClean="0"/>
              <a:t>days after the paperwork is processed at the council office</a:t>
            </a:r>
          </a:p>
          <a:p>
            <a:pPr lvl="1"/>
            <a:r>
              <a:rPr lang="en-US" dirty="0" smtClean="0"/>
              <a:t>Membership Cards &amp; Roster are mailed to Unit Leader</a:t>
            </a:r>
          </a:p>
          <a:p>
            <a:pPr lvl="1"/>
            <a:r>
              <a:rPr lang="en-US" dirty="0" smtClean="0"/>
              <a:t>Charter Certificate is mailed to Executive Officer</a:t>
            </a:r>
          </a:p>
          <a:p>
            <a:pPr lvl="1"/>
            <a:r>
              <a:rPr lang="en-US" dirty="0" smtClean="0"/>
              <a:t>Your Unit Commissioner works with the Executive Officer and your Unit Committee to hold a Charter Presentation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pic>
        <p:nvPicPr>
          <p:cNvPr id="4" name="Content Placeholder 3" descr="Eagle.jpg"/>
          <p:cNvPicPr>
            <a:picLocks noGrp="1" noChangeAspect="1"/>
          </p:cNvPicPr>
          <p:nvPr>
            <p:ph idx="1"/>
          </p:nvPr>
        </p:nvPicPr>
        <p:blipFill>
          <a:blip r:embed="rId2" cstate="print"/>
          <a:stretch>
            <a:fillRect/>
          </a:stretch>
        </p:blipFill>
        <p:spPr>
          <a:xfrm>
            <a:off x="3048000" y="1447800"/>
            <a:ext cx="3205163" cy="4002302"/>
          </a:xfrm>
        </p:spPr>
      </p:pic>
      <p:sp>
        <p:nvSpPr>
          <p:cNvPr id="7" name="TextBox 6"/>
          <p:cNvSpPr txBox="1"/>
          <p:nvPr/>
        </p:nvSpPr>
        <p:spPr>
          <a:xfrm>
            <a:off x="1371600" y="5486400"/>
            <a:ext cx="6553200" cy="1200329"/>
          </a:xfrm>
          <a:prstGeom prst="rect">
            <a:avLst/>
          </a:prstGeom>
          <a:noFill/>
        </p:spPr>
        <p:txBody>
          <a:bodyPr wrap="square" rtlCol="0">
            <a:spAutoFit/>
          </a:bodyPr>
          <a:lstStyle/>
          <a:p>
            <a:pPr algn="ctr"/>
            <a:r>
              <a:rPr lang="en-US" sz="3600" dirty="0" smtClean="0"/>
              <a:t>Have a Nice Day </a:t>
            </a:r>
            <a:r>
              <a:rPr lang="en-US" sz="3600" dirty="0" smtClean="0">
                <a:sym typeface="Wingdings" pitchFamily="2" charset="2"/>
              </a:rPr>
              <a:t></a:t>
            </a:r>
            <a:br>
              <a:rPr lang="en-US" sz="3600" dirty="0" smtClean="0">
                <a:sym typeface="Wingdings" pitchFamily="2" charset="2"/>
              </a:rPr>
            </a:br>
            <a:r>
              <a:rPr lang="en-US" sz="3600" dirty="0" smtClean="0">
                <a:sym typeface="Wingdings" pitchFamily="2" charset="2"/>
              </a:rPr>
              <a:t>Thanks for all you do for Scouting!</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normAutofit/>
          </a:bodyPr>
          <a:lstStyle/>
          <a:p>
            <a:r>
              <a:rPr lang="en-US" sz="6000" dirty="0" smtClean="0"/>
              <a:t>The Process</a:t>
            </a:r>
            <a:endParaRPr lang="en-US" sz="6000" dirty="0"/>
          </a:p>
        </p:txBody>
      </p:sp>
      <p:sp>
        <p:nvSpPr>
          <p:cNvPr id="3" name="Subtitle 2"/>
          <p:cNvSpPr>
            <a:spLocks noGrp="1"/>
          </p:cNvSpPr>
          <p:nvPr>
            <p:ph type="subTitle" idx="1"/>
          </p:nvPr>
        </p:nvSpPr>
        <p:spPr>
          <a:xfrm>
            <a:off x="685800" y="1371600"/>
            <a:ext cx="7924800" cy="5029200"/>
          </a:xfrm>
        </p:spPr>
        <p:txBody>
          <a:bodyPr>
            <a:normAutofit fontScale="77500" lnSpcReduction="20000"/>
          </a:bodyPr>
          <a:lstStyle/>
          <a:p>
            <a:pPr algn="l">
              <a:buFont typeface="Wingdings" pitchFamily="2" charset="2"/>
              <a:buChar char="§"/>
            </a:pPr>
            <a:r>
              <a:rPr lang="en-US" dirty="0" smtClean="0">
                <a:latin typeface="Optima Bold Italic" pitchFamily="2" charset="0"/>
              </a:rPr>
              <a:t>Unit receives access code </a:t>
            </a:r>
            <a:r>
              <a:rPr lang="en-US" dirty="0" smtClean="0">
                <a:solidFill>
                  <a:schemeClr val="tx1"/>
                </a:solidFill>
                <a:latin typeface="Optima Bold Italic" pitchFamily="2" charset="0"/>
              </a:rPr>
              <a:t>on sheet inside Recharter Packet</a:t>
            </a:r>
          </a:p>
          <a:p>
            <a:pPr algn="l">
              <a:buFont typeface="Wingdings" pitchFamily="2" charset="2"/>
              <a:buChar char="§"/>
            </a:pPr>
            <a:r>
              <a:rPr lang="en-US" dirty="0" smtClean="0">
                <a:solidFill>
                  <a:schemeClr val="tx1"/>
                </a:solidFill>
                <a:latin typeface="Optima Bold Italic" pitchFamily="2" charset="0"/>
              </a:rPr>
              <a:t>Unit receives location of Recharter Turn in Day-Don’t Miss this Date!</a:t>
            </a:r>
          </a:p>
          <a:p>
            <a:pPr algn="l">
              <a:buFont typeface="Wingdings" pitchFamily="2" charset="2"/>
              <a:buChar char="§"/>
            </a:pPr>
            <a:r>
              <a:rPr lang="en-US" dirty="0" smtClean="0">
                <a:latin typeface="Optima Bold Italic" pitchFamily="2" charset="0"/>
              </a:rPr>
              <a:t>Go to the council Web site and select Internet Rechartering</a:t>
            </a:r>
          </a:p>
          <a:p>
            <a:pPr algn="l">
              <a:buFont typeface="Wingdings" pitchFamily="2" charset="2"/>
              <a:buChar char="§"/>
            </a:pPr>
            <a:r>
              <a:rPr lang="en-US" dirty="0" smtClean="0">
                <a:latin typeface="Optima Bold Italic" pitchFamily="2" charset="0"/>
              </a:rPr>
              <a:t>Complete the rechartering process</a:t>
            </a:r>
          </a:p>
          <a:p>
            <a:pPr algn="l">
              <a:buFont typeface="Wingdings" pitchFamily="2" charset="2"/>
              <a:buChar char="§"/>
            </a:pPr>
            <a:r>
              <a:rPr lang="en-US" dirty="0" smtClean="0">
                <a:latin typeface="Optima Bold Italic" pitchFamily="2" charset="0"/>
              </a:rPr>
              <a:t>Print recharter paperwork</a:t>
            </a:r>
          </a:p>
          <a:p>
            <a:pPr algn="l">
              <a:buFont typeface="Wingdings" pitchFamily="2" charset="2"/>
              <a:buChar char="§"/>
            </a:pPr>
            <a:r>
              <a:rPr lang="en-US" dirty="0" smtClean="0">
                <a:latin typeface="Optima Bold Italic" pitchFamily="2" charset="0"/>
              </a:rPr>
              <a:t>Obtain signature of Unit Leader &amp; Executive Officer</a:t>
            </a:r>
          </a:p>
          <a:p>
            <a:pPr algn="l">
              <a:buFont typeface="Wingdings" pitchFamily="2" charset="2"/>
              <a:buChar char="§"/>
            </a:pPr>
            <a:r>
              <a:rPr lang="en-US" dirty="0" smtClean="0">
                <a:latin typeface="Optima Bold Italic" pitchFamily="2" charset="0"/>
              </a:rPr>
              <a:t>Forward charter paperwork, member applications, </a:t>
            </a:r>
            <a:r>
              <a:rPr lang="en-US" dirty="0" smtClean="0">
                <a:solidFill>
                  <a:schemeClr val="tx1"/>
                </a:solidFill>
                <a:latin typeface="Optima Bold Italic" pitchFamily="2" charset="0"/>
              </a:rPr>
              <a:t>correct fees (one check) or unit account authorization, and any other </a:t>
            </a:r>
            <a:r>
              <a:rPr lang="en-US" dirty="0" smtClean="0">
                <a:latin typeface="Optima Bold Italic" pitchFamily="2" charset="0"/>
              </a:rPr>
              <a:t>District specific items to your District Recharter Turn-in Meeting</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8683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ヒラギノ角ゴ Pro W3"/>
                <a:cs typeface="+mj-cs"/>
              </a:rPr>
              <a:t>Internet Rechartering</a:t>
            </a:r>
          </a:p>
        </p:txBody>
      </p:sp>
      <p:pic>
        <p:nvPicPr>
          <p:cNvPr id="3" name="Picture 2"/>
          <p:cNvPicPr>
            <a:picLocks noChangeAspect="1" noChangeArrowheads="1"/>
          </p:cNvPicPr>
          <p:nvPr/>
        </p:nvPicPr>
        <p:blipFill>
          <a:blip r:embed="rId3" cstate="print"/>
          <a:srcRect/>
          <a:stretch>
            <a:fillRect/>
          </a:stretch>
        </p:blipFill>
        <p:spPr bwMode="auto">
          <a:xfrm>
            <a:off x="0" y="0"/>
            <a:ext cx="9220200" cy="76120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762000"/>
            <a:ext cx="8775002" cy="6172200"/>
          </a:xfrm>
          <a:prstGeom prst="rect">
            <a:avLst/>
          </a:prstGeom>
        </p:spPr>
      </p:pic>
      <p:sp>
        <p:nvSpPr>
          <p:cNvPr id="3" name="Rectangle 2"/>
          <p:cNvSpPr/>
          <p:nvPr/>
        </p:nvSpPr>
        <p:spPr>
          <a:xfrm>
            <a:off x="533400" y="5638800"/>
            <a:ext cx="8229600" cy="1015663"/>
          </a:xfrm>
          <a:prstGeom prst="rect">
            <a:avLst/>
          </a:prstGeom>
        </p:spPr>
        <p:txBody>
          <a:bodyPr wrap="square">
            <a:spAutoFit/>
          </a:bodyPr>
          <a:lstStyle/>
          <a:p>
            <a:pPr algn="ctr"/>
            <a:r>
              <a:rPr lang="en-US" sz="2000" b="1" dirty="0" smtClean="0">
                <a:cs typeface="Arial" pitchFamily="34" charset="0"/>
              </a:rPr>
              <a:t>The unit renewal processor for Internet Rechartering begins as First Time User  because the unit access code is changed each year for security reasons.  After initial registration, log in as a Returning User.</a:t>
            </a:r>
            <a:endParaRPr lang="en-US" sz="2000" b="1" dirty="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33400" y="457200"/>
            <a:ext cx="8229600" cy="5608638"/>
          </a:xfrm>
          <a:prstGeom prst="rect">
            <a:avLst/>
          </a:prstGeom>
        </p:spPr>
      </p:pic>
      <p:sp>
        <p:nvSpPr>
          <p:cNvPr id="3" name="Rectangle 2"/>
          <p:cNvSpPr/>
          <p:nvPr/>
        </p:nvSpPr>
        <p:spPr>
          <a:xfrm>
            <a:off x="381000" y="6019800"/>
            <a:ext cx="8229600" cy="646331"/>
          </a:xfrm>
          <a:prstGeom prst="rect">
            <a:avLst/>
          </a:prstGeom>
        </p:spPr>
        <p:txBody>
          <a:bodyPr wrap="square">
            <a:spAutoFit/>
          </a:bodyPr>
          <a:lstStyle/>
          <a:p>
            <a:pPr algn="ctr"/>
            <a:r>
              <a:rPr lang="en-US" b="1" dirty="0" smtClean="0">
                <a:cs typeface="Arial" pitchFamily="34" charset="0"/>
              </a:rPr>
              <a:t>All unit processors are required to agree to a Confidentiality Statement when the initial First Time User registration is completed.</a:t>
            </a:r>
            <a:endParaRPr lang="en-US" b="1" dirty="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81000" y="0"/>
            <a:ext cx="8521065" cy="6494526"/>
          </a:xfrm>
          <a:prstGeom prst="rect">
            <a:avLst/>
          </a:prstGeom>
        </p:spPr>
      </p:pic>
      <p:sp>
        <p:nvSpPr>
          <p:cNvPr id="3" name="Rectangle 2"/>
          <p:cNvSpPr/>
          <p:nvPr/>
        </p:nvSpPr>
        <p:spPr>
          <a:xfrm>
            <a:off x="228600" y="6488668"/>
            <a:ext cx="8534400" cy="338554"/>
          </a:xfrm>
          <a:prstGeom prst="rect">
            <a:avLst/>
          </a:prstGeom>
        </p:spPr>
        <p:txBody>
          <a:bodyPr wrap="square">
            <a:spAutoFit/>
          </a:bodyPr>
          <a:lstStyle/>
          <a:p>
            <a:pPr algn="ctr"/>
            <a:r>
              <a:rPr lang="en-US" sz="1600" b="1" dirty="0" smtClean="0">
                <a:cs typeface="Arial" pitchFamily="34" charset="0"/>
              </a:rPr>
              <a:t>The Overview page lists the five stages of processing for Internet Rechartering. Click Begin</a:t>
            </a:r>
            <a:endParaRPr lang="en-US" sz="1600" b="1" dirty="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934670"/>
            <a:ext cx="8610600" cy="923330"/>
          </a:xfrm>
          <a:prstGeom prst="rect">
            <a:avLst/>
          </a:prstGeom>
        </p:spPr>
        <p:txBody>
          <a:bodyPr wrap="square">
            <a:spAutoFit/>
          </a:bodyPr>
          <a:lstStyle/>
          <a:p>
            <a:pPr algn="ctr"/>
            <a:r>
              <a:rPr lang="en-US" b="1" dirty="0" smtClean="0">
                <a:cs typeface="Arial" pitchFamily="34" charset="0"/>
              </a:rPr>
              <a:t>Load Roster offers two options to unit processors: Load the unit roster from council information; or upload a rechartering file from unit-management software to match against the council information.</a:t>
            </a:r>
            <a:endParaRPr lang="en-US" b="1" dirty="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0" y="0"/>
            <a:ext cx="8761095" cy="5943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1573</Words>
  <Application>Microsoft Office PowerPoint</Application>
  <PresentationFormat>On-screen Show (4:3)</PresentationFormat>
  <Paragraphs>113</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Internet Rechartering Orientation</vt:lpstr>
      <vt:lpstr>Internet Rechartering Pre-Planning Steps </vt:lpstr>
      <vt:lpstr>Internet Rechartering Pre-Planning Steps </vt:lpstr>
      <vt:lpstr>The Process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Just a reminder</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 What Happens Next?</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crinella</cp:lastModifiedBy>
  <cp:revision>37</cp:revision>
  <dcterms:created xsi:type="dcterms:W3CDTF">2010-09-21T19:15:20Z</dcterms:created>
  <dcterms:modified xsi:type="dcterms:W3CDTF">2013-11-06T23:39:49Z</dcterms:modified>
</cp:coreProperties>
</file>